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1316" r:id="rId3"/>
    <p:sldId id="1165" r:id="rId4"/>
    <p:sldId id="948" r:id="rId5"/>
    <p:sldId id="1317" r:id="rId6"/>
    <p:sldId id="1309" r:id="rId7"/>
    <p:sldId id="1318" r:id="rId8"/>
    <p:sldId id="1320" r:id="rId9"/>
    <p:sldId id="1321" r:id="rId10"/>
    <p:sldId id="1322" r:id="rId11"/>
    <p:sldId id="1323" r:id="rId12"/>
    <p:sldId id="1325" r:id="rId13"/>
    <p:sldId id="1326" r:id="rId14"/>
    <p:sldId id="1327" r:id="rId15"/>
    <p:sldId id="1288" r:id="rId16"/>
    <p:sldId id="1330" r:id="rId17"/>
    <p:sldId id="132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9900"/>
    <a:srgbClr val="006600"/>
    <a:srgbClr val="FF6600"/>
    <a:srgbClr val="0000FF"/>
    <a:srgbClr val="FFFFFF"/>
    <a:srgbClr val="3333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0686" autoAdjust="0"/>
  </p:normalViewPr>
  <p:slideViewPr>
    <p:cSldViewPr showGuides="1">
      <p:cViewPr>
        <p:scale>
          <a:sx n="73" d="100"/>
          <a:sy n="73" d="100"/>
        </p:scale>
        <p:origin x="-666" y="-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hdphoto" Target="../media/image31.wdp"/><Relationship Id="rId4" Type="http://schemas.openxmlformats.org/officeDocument/2006/relationships/image" Target="../media/image3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9.png"/><Relationship Id="rId2" Type="http://schemas.microsoft.com/office/2007/relationships/hdphoto" Target="../media/image39.wdp"/><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9.png"/><Relationship Id="rId2" Type="http://schemas.microsoft.com/office/2007/relationships/hdphoto" Target="../media/image26.wdp"/><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jpeg"/><Relationship Id="rId2" Type="http://schemas.microsoft.com/office/2007/relationships/hdphoto" Target="../media/image26.wdp"/><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6.png"/><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GIF"/><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microsoft.com/office/2007/relationships/hdphoto" Target="../media/image26.wdp"/><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microsoft.com/office/2007/relationships/hdphoto" Target="../media/image26.wdp"/><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hdphoto" Target="../media/image31.wdp"/><Relationship Id="rId4" Type="http://schemas.openxmlformats.org/officeDocument/2006/relationships/image" Target="../media/image3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outdoor, transport, handcart&#10;&#10;Description automatically generated"/>
          <p:cNvPicPr>
            <a:picLocks noGrp="1" noChangeAspect="1"/>
          </p:cNvPicPr>
          <p:nvPr>
            <p:ph idx="1"/>
          </p:nvPr>
        </p:nvPicPr>
        <p:blipFill rotWithShape="1">
          <a:blip r:embed="rId1">
            <a:extLst>
              <a:ext uri="{28A0092B-C50C-407E-A947-70E740481C1C}">
                <a14:useLocalDpi xmlns:a14="http://schemas.microsoft.com/office/drawing/2010/main" val="0"/>
              </a:ext>
            </a:extLst>
          </a:blip>
          <a:srcRect t="12297" b="3449"/>
          <a:stretch>
            <a:fillRect/>
          </a:stretch>
        </p:blipFill>
        <p:spPr>
          <a:xfrm>
            <a:off x="20" y="1282"/>
            <a:ext cx="12191980" cy="6856718"/>
          </a:xfrm>
          <a:prstGeom prst="rect">
            <a:avLst/>
          </a:prstGeom>
          <a:ln>
            <a:noFill/>
          </a:ln>
          <a:effectLst>
            <a:softEdge rad="112500"/>
          </a:effectLst>
        </p:spPr>
      </p:pic>
      <p:sp>
        <p:nvSpPr>
          <p:cNvPr id="8" name="Rectangle 8"/>
          <p:cNvSpPr>
            <a:spLocks noChangeArrowheads="1"/>
          </p:cNvSpPr>
          <p:nvPr/>
        </p:nvSpPr>
        <p:spPr bwMode="auto">
          <a:xfrm>
            <a:off x="0" y="3717703"/>
            <a:ext cx="12192000" cy="997230"/>
          </a:xfrm>
          <a:prstGeom prst="rect">
            <a:avLst/>
          </a:prstGeom>
          <a:solidFill>
            <a:schemeClr val="bg1">
              <a:alpha val="79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TextBox 10"/>
          <p:cNvSpPr>
            <a:spLocks noChangeArrowheads="1"/>
          </p:cNvSpPr>
          <p:nvPr>
            <p:custDataLst>
              <p:tags r:id="rId2"/>
            </p:custDataLst>
          </p:nvPr>
        </p:nvSpPr>
        <p:spPr bwMode="auto">
          <a:xfrm>
            <a:off x="-609600" y="3790669"/>
            <a:ext cx="13299712" cy="8512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4400" b="1">
                <a:solidFill>
                  <a:srgbClr val="7030A0"/>
                </a:solidFill>
                <a:ea typeface="MS PGothic" panose="020B0600070205080204" pitchFamily="50" charset="-128"/>
              </a:rPr>
              <a:t>Định luật 2 Newton</a:t>
            </a:r>
            <a:endParaRPr lang="en-US" altLang="en-US" sz="4400" b="1">
              <a:solidFill>
                <a:srgbClr val="7030A0"/>
              </a:solidFill>
            </a:endParaRPr>
          </a:p>
        </p:txBody>
      </p:sp>
      <p:sp>
        <p:nvSpPr>
          <p:cNvPr id="11" name="TextBox 11"/>
          <p:cNvSpPr>
            <a:spLocks noChangeArrowheads="1"/>
          </p:cNvSpPr>
          <p:nvPr>
            <p:custDataLst>
              <p:tags r:id="rId3"/>
            </p:custDataLst>
          </p:nvPr>
        </p:nvSpPr>
        <p:spPr bwMode="auto">
          <a:xfrm>
            <a:off x="-152400" y="3774088"/>
            <a:ext cx="1965594"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latin typeface="Times New Roman" panose="02020603050405020304" pitchFamily="18" charset="0"/>
                <a:cs typeface="Times New Roman" panose="02020603050405020304" pitchFamily="18" charset="0"/>
              </a:rPr>
              <a:t>Bài 15:</a:t>
            </a:r>
            <a:endParaRPr lang="en-US" altLang="en-US" sz="3200" b="1" i="1">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11078497" cy="542538"/>
            <a:chOff x="74035" y="2231322"/>
            <a:chExt cx="11009855" cy="757342"/>
          </a:xfrm>
        </p:grpSpPr>
        <p:grpSp>
          <p:nvGrpSpPr>
            <p:cNvPr id="5" name="Group 70"/>
            <p:cNvGrpSpPr/>
            <p:nvPr/>
          </p:nvGrpSpPr>
          <p:grpSpPr bwMode="auto">
            <a:xfrm>
              <a:off x="286106" y="2280389"/>
              <a:ext cx="8223039" cy="708275"/>
              <a:chOff x="564746" y="3403331"/>
              <a:chExt cx="4234481"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4234481"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5" y="2231322"/>
              <a:ext cx="9874685"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Thí nghiệm minh họa định luật 2 Newton</a:t>
              </a:r>
              <a:endParaRPr lang="en-US" sz="2800" dirty="0">
                <a:cs typeface="Arial" panose="020B0604020202020204" pitchFamily="34" charset="0"/>
              </a:endParaRPr>
            </a:p>
          </p:txBody>
        </p:sp>
      </p:grpSp>
      <p:sp>
        <p:nvSpPr>
          <p:cNvPr id="15" name="TextBox 14"/>
          <p:cNvSpPr txBox="1"/>
          <p:nvPr/>
        </p:nvSpPr>
        <p:spPr>
          <a:xfrm>
            <a:off x="197346" y="676437"/>
            <a:ext cx="1922955"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1. Dụng cụ:</a:t>
            </a:r>
            <a:endPar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6" name="Picture 4" descr="empty-blue-rectangle"/>
          <p:cNvPicPr>
            <a:picLocks noChangeAspect="1" noChangeArrowheads="1"/>
          </p:cNvPicPr>
          <p:nvPr/>
        </p:nvPicPr>
        <p:blipFill>
          <a:blip r:embed="rId3"/>
          <a:srcRect/>
          <a:stretch>
            <a:fillRect/>
          </a:stretch>
        </p:blipFill>
        <p:spPr bwMode="auto">
          <a:xfrm>
            <a:off x="250748" y="1154017"/>
            <a:ext cx="11560252" cy="2274983"/>
          </a:xfrm>
          <a:prstGeom prst="rect">
            <a:avLst/>
          </a:prstGeom>
          <a:noFill/>
          <a:ln w="9525">
            <a:noFill/>
            <a:miter lim="800000"/>
            <a:headEnd/>
            <a:tailEnd/>
          </a:ln>
        </p:spPr>
      </p:pic>
      <p:sp>
        <p:nvSpPr>
          <p:cNvPr id="21" name="Text Box 29"/>
          <p:cNvSpPr txBox="1">
            <a:spLocks noChangeArrowheads="1"/>
          </p:cNvSpPr>
          <p:nvPr/>
        </p:nvSpPr>
        <p:spPr bwMode="auto">
          <a:xfrm>
            <a:off x="654188" y="1166100"/>
            <a:ext cx="10853374" cy="2129814"/>
          </a:xfrm>
          <a:prstGeom prst="rect">
            <a:avLst/>
          </a:prstGeom>
          <a:noFill/>
          <a:ln>
            <a:noFill/>
          </a:ln>
          <a:effectLst/>
        </p:spPr>
        <p:txBody>
          <a:bodyPr wrap="square">
            <a:spAutoFit/>
          </a:bodyPr>
          <a:lstStyle/>
          <a:p>
            <a:pPr marL="285750" marR="0" indent="-28575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Bộ đếm thời gian gồm: một đồng hồ điện tử, hai cổng quang (đặt cách nhau 0,5m) và tấm chắn sáng dài 10 cm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Vật ở thí nghiệm này phải được hiểu là hệ vật gồm Xe trượt và các quả nặng. Như vậy khối lượng của vật có thể là (M + m), (M + 2m),... còn lực kéo F là trọng lượng của các quả nặng, cụ thể là F</a:t>
            </a:r>
            <a:r>
              <a:rPr lang="en-US" sz="2500" baseline="-25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 mg, F</a:t>
            </a:r>
            <a:r>
              <a:rPr lang="en-US" sz="2500" baseline="-25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a:t>
            </a:r>
            <a:r>
              <a:rPr lang="en-US" sz="2500" baseline="-2500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2mg...</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22" name="TextBox 21"/>
          <p:cNvSpPr txBox="1"/>
          <p:nvPr/>
        </p:nvSpPr>
        <p:spPr>
          <a:xfrm>
            <a:off x="794007" y="5750004"/>
            <a:ext cx="3231567" cy="1107996"/>
          </a:xfrm>
          <a:prstGeom prst="rect">
            <a:avLst/>
          </a:prstGeom>
          <a:noFill/>
        </p:spPr>
        <p:txBody>
          <a:bodyPr wrap="square">
            <a:spAutoFit/>
          </a:bodyPr>
          <a:lstStyle/>
          <a:p>
            <a:pPr marL="342900" indent="-342900">
              <a:buAutoNum type="arabicParenBoth"/>
            </a:pPr>
            <a:r>
              <a:rPr lang="en-US" sz="2200">
                <a:solidFill>
                  <a:srgbClr val="000000"/>
                </a:solidFill>
                <a:effectLst/>
                <a:latin typeface="Arial" panose="020B0604020202020204" pitchFamily="34" charset="0"/>
                <a:ea typeface="Times New Roman" panose="02020603050405020304" pitchFamily="18" charset="0"/>
              </a:rPr>
              <a:t>Tấm chắn sáng </a:t>
            </a:r>
            <a:endParaRPr lang="en-US" sz="2200">
              <a:solidFill>
                <a:srgbClr val="000000"/>
              </a:solidFill>
              <a:effectLst/>
              <a:latin typeface="Arial" panose="020B0604020202020204" pitchFamily="34" charset="0"/>
              <a:ea typeface="Times New Roman" panose="02020603050405020304" pitchFamily="18" charset="0"/>
            </a:endParaRPr>
          </a:p>
          <a:p>
            <a:pPr marL="342900" indent="-342900">
              <a:buAutoNum type="arabicParenBoth"/>
            </a:pPr>
            <a:r>
              <a:rPr lang="en-US" sz="2200">
                <a:solidFill>
                  <a:srgbClr val="000000"/>
                </a:solidFill>
                <a:effectLst/>
                <a:latin typeface="Arial" panose="020B0604020202020204" pitchFamily="34" charset="0"/>
                <a:ea typeface="Times New Roman" panose="02020603050405020304" pitchFamily="18" charset="0"/>
              </a:rPr>
              <a:t>máng trượt đệm khí</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(3) Cổng quang điện</a:t>
            </a:r>
            <a:endParaRPr lang="en-US" sz="2200">
              <a:solidFill>
                <a:srgbClr val="000000"/>
              </a:solidFill>
              <a:effectLst/>
              <a:latin typeface="Arial" panose="020B0604020202020204" pitchFamily="34" charset="0"/>
              <a:ea typeface="Times New Roman" panose="02020603050405020304" pitchFamily="18" charset="0"/>
            </a:endParaRPr>
          </a:p>
        </p:txBody>
      </p:sp>
      <p:sp>
        <p:nvSpPr>
          <p:cNvPr id="23" name="TextBox 22"/>
          <p:cNvSpPr txBox="1"/>
          <p:nvPr/>
        </p:nvSpPr>
        <p:spPr>
          <a:xfrm>
            <a:off x="7543800" y="5750004"/>
            <a:ext cx="4198142" cy="1107996"/>
          </a:xfrm>
          <a:prstGeom prst="rect">
            <a:avLst/>
          </a:prstGeom>
          <a:noFill/>
        </p:spPr>
        <p:txBody>
          <a:bodyPr wrap="square">
            <a:spAutoFit/>
          </a:bodyPr>
          <a:lstStyle/>
          <a:p>
            <a:r>
              <a:rPr lang="en-US" sz="2200">
                <a:solidFill>
                  <a:srgbClr val="000000"/>
                </a:solidFill>
                <a:effectLst/>
                <a:latin typeface="Arial" panose="020B0604020202020204" pitchFamily="34" charset="0"/>
                <a:ea typeface="Times New Roman" panose="02020603050405020304" pitchFamily="18" charset="0"/>
              </a:rPr>
              <a:t>(7) Đồng hồ đo thời gian hiện số</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(8) Cân điện tử</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(9) Bơm khí.</a:t>
            </a:r>
            <a:endParaRPr lang="en-US" sz="2200"/>
          </a:p>
        </p:txBody>
      </p:sp>
      <p:sp>
        <p:nvSpPr>
          <p:cNvPr id="24" name="TextBox 23"/>
          <p:cNvSpPr txBox="1"/>
          <p:nvPr/>
        </p:nvSpPr>
        <p:spPr>
          <a:xfrm>
            <a:off x="4261616" y="5750004"/>
            <a:ext cx="3231567" cy="1107996"/>
          </a:xfrm>
          <a:prstGeom prst="rect">
            <a:avLst/>
          </a:prstGeom>
          <a:noFill/>
        </p:spPr>
        <p:txBody>
          <a:bodyPr wrap="square">
            <a:spAutoFit/>
          </a:bodyPr>
          <a:lstStyle/>
          <a:p>
            <a:r>
              <a:rPr lang="en-US" sz="2200">
                <a:solidFill>
                  <a:srgbClr val="000000"/>
                </a:solidFill>
                <a:effectLst/>
                <a:latin typeface="Arial" panose="020B0604020202020204" pitchFamily="34" charset="0"/>
                <a:ea typeface="Times New Roman" panose="02020603050405020304" pitchFamily="18" charset="0"/>
              </a:rPr>
              <a:t>(4) Cổng </a:t>
            </a:r>
            <a:r>
              <a:rPr lang="en-US" sz="2200">
                <a:solidFill>
                  <a:srgbClr val="000000"/>
                </a:solidFill>
                <a:latin typeface="Arial" panose="020B0604020202020204" pitchFamily="34" charset="0"/>
                <a:ea typeface="Times New Roman" panose="02020603050405020304" pitchFamily="18" charset="0"/>
              </a:rPr>
              <a:t>quang điện 2</a:t>
            </a:r>
            <a:endParaRPr lang="en-US" sz="2200">
              <a:solidFill>
                <a:srgbClr val="000000"/>
              </a:solidFill>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(5) Ròng rọc</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(6) Các quả năng</a:t>
            </a:r>
            <a:endParaRPr lang="en-US" sz="2200">
              <a:solidFill>
                <a:srgbClr val="000000"/>
              </a:solidFill>
              <a:effectLst/>
              <a:latin typeface="Arial" panose="020B0604020202020204" pitchFamily="34" charset="0"/>
              <a:ea typeface="Times New Roman" panose="02020603050405020304" pitchFamily="18" charset="0"/>
            </a:endParaRPr>
          </a:p>
        </p:txBody>
      </p:sp>
      <p:pic>
        <p:nvPicPr>
          <p:cNvPr id="17" name="Picture 16" descr="A picture containing text, newspap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957" t="38409" r="864" b="28569"/>
          <a:stretch>
            <a:fillRect/>
          </a:stretch>
        </p:blipFill>
        <p:spPr>
          <a:xfrm>
            <a:off x="1828800" y="3517596"/>
            <a:ext cx="8237175" cy="20993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11078497" cy="542538"/>
            <a:chOff x="74035" y="2231322"/>
            <a:chExt cx="11009855" cy="757342"/>
          </a:xfrm>
        </p:grpSpPr>
        <p:grpSp>
          <p:nvGrpSpPr>
            <p:cNvPr id="5" name="Group 70"/>
            <p:cNvGrpSpPr/>
            <p:nvPr/>
          </p:nvGrpSpPr>
          <p:grpSpPr bwMode="auto">
            <a:xfrm>
              <a:off x="286106" y="2280389"/>
              <a:ext cx="8223039" cy="708275"/>
              <a:chOff x="564746" y="3403331"/>
              <a:chExt cx="4234481"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4234481"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5" y="2231322"/>
              <a:ext cx="9874685"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Thí nghiệm minh họa định luật 2 Newton</a:t>
              </a:r>
              <a:endParaRPr lang="en-US" sz="2800" dirty="0">
                <a:cs typeface="Arial" panose="020B0604020202020204" pitchFamily="34" charset="0"/>
              </a:endParaRPr>
            </a:p>
          </p:txBody>
        </p:sp>
      </p:grpSp>
      <p:sp>
        <p:nvSpPr>
          <p:cNvPr id="15" name="TextBox 14"/>
          <p:cNvSpPr txBox="1"/>
          <p:nvPr/>
        </p:nvSpPr>
        <p:spPr>
          <a:xfrm>
            <a:off x="197346" y="676437"/>
            <a:ext cx="2317254"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2. Tiến hành</a:t>
            </a:r>
            <a:endPar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6" name="Picture 4" descr="empty-blue-rectangle"/>
          <p:cNvPicPr>
            <a:picLocks noChangeAspect="1" noChangeArrowheads="1"/>
          </p:cNvPicPr>
          <p:nvPr/>
        </p:nvPicPr>
        <p:blipFill>
          <a:blip r:embed="rId3"/>
          <a:srcRect/>
          <a:stretch>
            <a:fillRect/>
          </a:stretch>
        </p:blipFill>
        <p:spPr bwMode="auto">
          <a:xfrm>
            <a:off x="212030" y="1250738"/>
            <a:ext cx="11767941" cy="3142679"/>
          </a:xfrm>
          <a:prstGeom prst="rect">
            <a:avLst/>
          </a:prstGeom>
          <a:noFill/>
          <a:ln w="9525">
            <a:noFill/>
            <a:miter lim="800000"/>
            <a:headEnd/>
            <a:tailEnd/>
          </a:ln>
        </p:spPr>
      </p:pic>
      <p:sp>
        <p:nvSpPr>
          <p:cNvPr id="21" name="Text Box 29"/>
          <p:cNvSpPr txBox="1">
            <a:spLocks noChangeArrowheads="1"/>
          </p:cNvSpPr>
          <p:nvPr/>
        </p:nvSpPr>
        <p:spPr bwMode="auto">
          <a:xfrm>
            <a:off x="602087" y="1345057"/>
            <a:ext cx="10928212" cy="885755"/>
          </a:xfrm>
          <a:prstGeom prst="rect">
            <a:avLst/>
          </a:prstGeom>
          <a:noFill/>
          <a:ln>
            <a:noFill/>
          </a:ln>
          <a:effectLst/>
        </p:spPr>
        <p:txBody>
          <a:bodyPr wrap="square">
            <a:spAutoFit/>
          </a:bodyPr>
          <a:lstStyle/>
          <a:p>
            <a:pPr marL="457200" marR="0" indent="-457200">
              <a:lnSpc>
                <a:spcPct val="107000"/>
              </a:lnSpc>
              <a:spcBef>
                <a:spcPts val="0"/>
              </a:spcBef>
              <a:spcAft>
                <a:spcPts val="0"/>
              </a:spcAft>
              <a:buAutoNum type="arabicPeriod"/>
            </a:pPr>
            <a:r>
              <a:rPr lang="en-US" sz="2500">
                <a:solidFill>
                  <a:srgbClr val="000000"/>
                </a:solidFill>
                <a:effectLst/>
                <a:latin typeface="Arial" panose="020B0604020202020204" pitchFamily="34" charset="0"/>
                <a:ea typeface="Times New Roman" panose="02020603050405020304" pitchFamily="18" charset="0"/>
              </a:rPr>
              <a:t>Lực kéo F có độ lớn tăng dần 1N, 2 N và 3 N (bằng cách móc thêm các quả nặng vào đầu dây vật qua ròng rọc).</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1" name="Text Box 29"/>
          <p:cNvSpPr txBox="1">
            <a:spLocks noChangeArrowheads="1"/>
          </p:cNvSpPr>
          <p:nvPr/>
        </p:nvSpPr>
        <p:spPr bwMode="auto">
          <a:xfrm>
            <a:off x="631894" y="3304144"/>
            <a:ext cx="10928212" cy="894860"/>
          </a:xfrm>
          <a:prstGeom prst="rect">
            <a:avLst/>
          </a:prstGeom>
          <a:noFill/>
          <a:ln>
            <a:noFill/>
          </a:ln>
          <a:effectLst/>
        </p:spPr>
        <p:txBody>
          <a:bodyPr wrap="square">
            <a:spAutoFit/>
          </a:bodyPr>
          <a:lstStyle/>
          <a:p>
            <a:pPr marL="457200" marR="0" indent="-457200">
              <a:lnSpc>
                <a:spcPct val="107000"/>
              </a:lnSpc>
              <a:spcBef>
                <a:spcPts val="0"/>
              </a:spcBef>
              <a:spcAft>
                <a:spcPts val="0"/>
              </a:spcAft>
            </a:pPr>
            <a:r>
              <a:rPr lang="en-US" sz="2500">
                <a:solidFill>
                  <a:srgbClr val="000000"/>
                </a:solidFill>
                <a:latin typeface="Arial" panose="020B0604020202020204" pitchFamily="34" charset="0"/>
                <a:ea typeface="Times New Roman" panose="02020603050405020304" pitchFamily="18" charset="0"/>
              </a:rPr>
              <a:t>3.  </a:t>
            </a:r>
            <a:r>
              <a:rPr lang="en-US" sz="2500">
                <a:solidFill>
                  <a:srgbClr val="000000"/>
                </a:solidFill>
                <a:effectLst/>
                <a:latin typeface="Arial" panose="020B0604020202020204" pitchFamily="34" charset="0"/>
                <a:ea typeface="Times New Roman" panose="02020603050405020304" pitchFamily="18" charset="0"/>
              </a:rPr>
              <a:t>Đo thời gian chuyển động toa xe; đồng hồ bắt đầu đếm từ lúc tấm chắn sáng đi qua cổng QĐ1 và kết thúc đếm khi tấm chán vượt qua cổng QĐ2</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2" name="Text Box 29"/>
          <p:cNvSpPr txBox="1">
            <a:spLocks noChangeArrowheads="1"/>
          </p:cNvSpPr>
          <p:nvPr/>
        </p:nvSpPr>
        <p:spPr bwMode="auto">
          <a:xfrm>
            <a:off x="711163" y="2364585"/>
            <a:ext cx="10928212" cy="885755"/>
          </a:xfrm>
          <a:prstGeom prst="rect">
            <a:avLst/>
          </a:prstGeom>
          <a:noFill/>
          <a:ln>
            <a:noFill/>
          </a:ln>
          <a:effectLst/>
        </p:spPr>
        <p:txBody>
          <a:bodyPr wrap="square">
            <a:spAutoFit/>
          </a:bodyPr>
          <a:lstStyle/>
          <a:p>
            <a:pPr marL="457200" marR="0" indent="-457200">
              <a:lnSpc>
                <a:spcPct val="107000"/>
              </a:lnSpc>
              <a:spcBef>
                <a:spcPts val="0"/>
              </a:spcBef>
              <a:spcAft>
                <a:spcPts val="0"/>
              </a:spcAft>
            </a:pPr>
            <a:r>
              <a:rPr lang="en-US" sz="2500">
                <a:solidFill>
                  <a:srgbClr val="000000"/>
                </a:solidFill>
                <a:latin typeface="Arial" panose="020B0604020202020204" pitchFamily="34" charset="0"/>
                <a:ea typeface="Times New Roman" panose="02020603050405020304" pitchFamily="18" charset="0"/>
              </a:rPr>
              <a:t>2.</a:t>
            </a:r>
            <a:r>
              <a:rPr lang="en-US" sz="2500">
                <a:solidFill>
                  <a:srgbClr val="000000"/>
                </a:solidFill>
                <a:effectLst/>
                <a:latin typeface="Arial" panose="020B0604020202020204" pitchFamily="34" charset="0"/>
                <a:ea typeface="Times New Roman" panose="02020603050405020304" pitchFamily="18" charset="0"/>
              </a:rPr>
              <a:t> Ghi vào Bảng 15.1 độ lớn lực kéo F và tổng khối lượng của hệ (gồm Xe trượt và các quả nặng đặt vào xe). </a:t>
            </a:r>
            <a:endParaRPr lang="en-US" sz="2500">
              <a:solidFill>
                <a:srgbClr val="000000"/>
              </a:solidFill>
              <a:effectLst/>
              <a:latin typeface="Arial" panose="020B0604020202020204" pitchFamily="34" charset="0"/>
              <a:ea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11078497" cy="542538"/>
            <a:chOff x="74035" y="2231322"/>
            <a:chExt cx="11009855" cy="757342"/>
          </a:xfrm>
        </p:grpSpPr>
        <p:grpSp>
          <p:nvGrpSpPr>
            <p:cNvPr id="5" name="Group 70"/>
            <p:cNvGrpSpPr/>
            <p:nvPr/>
          </p:nvGrpSpPr>
          <p:grpSpPr bwMode="auto">
            <a:xfrm>
              <a:off x="286106" y="2280389"/>
              <a:ext cx="8223039" cy="708275"/>
              <a:chOff x="564746" y="3403331"/>
              <a:chExt cx="4234481"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4234481"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5" y="2231322"/>
              <a:ext cx="9874685"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Thí nghiệm minh họa định luật 2 Newton</a:t>
              </a:r>
              <a:endParaRPr lang="en-US" sz="2800" dirty="0">
                <a:cs typeface="Arial" panose="020B0604020202020204" pitchFamily="34" charset="0"/>
              </a:endParaRPr>
            </a:p>
          </p:txBody>
        </p:sp>
      </p:grpSp>
      <p:sp>
        <p:nvSpPr>
          <p:cNvPr id="15" name="TextBox 14"/>
          <p:cNvSpPr txBox="1"/>
          <p:nvPr/>
        </p:nvSpPr>
        <p:spPr>
          <a:xfrm>
            <a:off x="197346" y="676437"/>
            <a:ext cx="2317254"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2. Tiến hành</a:t>
            </a:r>
            <a:endPar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6" name="Picture 4" descr="empty-blue-rectangle"/>
          <p:cNvPicPr>
            <a:picLocks noChangeAspect="1" noChangeArrowheads="1"/>
          </p:cNvPicPr>
          <p:nvPr/>
        </p:nvPicPr>
        <p:blipFill>
          <a:blip r:embed="rId3"/>
          <a:srcRect/>
          <a:stretch>
            <a:fillRect/>
          </a:stretch>
        </p:blipFill>
        <p:spPr bwMode="auto">
          <a:xfrm>
            <a:off x="197346" y="1150541"/>
            <a:ext cx="11767941" cy="3269059"/>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21" name="Text Box 29"/>
              <p:cNvSpPr txBox="1">
                <a:spLocks noChangeArrowheads="1"/>
              </p:cNvSpPr>
              <p:nvPr/>
            </p:nvSpPr>
            <p:spPr bwMode="auto">
              <a:xfrm>
                <a:off x="846012" y="1208207"/>
                <a:ext cx="10363201" cy="1536703"/>
              </a:xfrm>
              <a:prstGeom prst="rect">
                <a:avLst/>
              </a:prstGeom>
              <a:noFill/>
              <a:ln>
                <a:noFill/>
              </a:ln>
              <a:effectLst/>
            </p:spPr>
            <p:txBody>
              <a:bodyPr wrap="square">
                <a:spAutoFit/>
              </a:bodyPr>
              <a:lstStyle/>
              <a:p>
                <a:pPr marL="287655" indent="-287655">
                  <a:lnSpc>
                    <a:spcPct val="107000"/>
                  </a:lnSpc>
                </a:pPr>
                <a:r>
                  <a:rPr lang="en-US" sz="2500">
                    <a:solidFill>
                      <a:srgbClr val="000000"/>
                    </a:solidFill>
                    <a:effectLst/>
                    <a:latin typeface="Arial" panose="020B0604020202020204" pitchFamily="34" charset="0"/>
                    <a:ea typeface="Times New Roman" panose="02020603050405020304" pitchFamily="18" charset="0"/>
                  </a:rPr>
                  <a:t>4. Gia tốc a được tính từ công thức: </a:t>
                </a:r>
                <a14:m>
                  <m:oMath xmlns:m="http://schemas.openxmlformats.org/officeDocument/2006/math">
                    <m:r>
                      <a:rPr lang="en-US" sz="2800" b="0" i="1" smtClean="0">
                        <a:solidFill>
                          <a:srgbClr val="000000"/>
                        </a:solidFill>
                        <a:latin typeface="Cambria Math" panose="02040503050406030204" pitchFamily="18" charset="0"/>
                      </a:rPr>
                      <m:t>𝑠</m:t>
                    </m:r>
                    <m:r>
                      <a:rPr lang="en-US" sz="2800" i="1">
                        <a:solidFill>
                          <a:srgbClr val="000000"/>
                        </a:solidFill>
                        <a:latin typeface="Cambria Math" panose="02040503050406030204" pitchFamily="18" charset="0"/>
                      </a:rPr>
                      <m:t>=</m:t>
                    </m:r>
                    <m:f>
                      <m:fPr>
                        <m:ctrlPr>
                          <a:rPr lang="en-US" sz="2800" i="1" smtClean="0">
                            <a:latin typeface="Cambria Math" panose="02040503050406030204"/>
                            <a:cs typeface="Arial" panose="020B0604020202020204" pitchFamily="34" charset="0"/>
                          </a:rPr>
                        </m:ctrlPr>
                      </m:fPr>
                      <m:num>
                        <m:r>
                          <a:rPr lang="en-US" sz="2800" b="0" i="1" smtClean="0">
                            <a:latin typeface="Cambria Math" panose="02040503050406030204" pitchFamily="18" charset="0"/>
                            <a:cs typeface="Arial" panose="020B0604020202020204" pitchFamily="34" charset="0"/>
                          </a:rPr>
                          <m:t>1</m:t>
                        </m:r>
                      </m:num>
                      <m:den>
                        <m:r>
                          <a:rPr lang="en-US" sz="2800" b="0" i="1" smtClean="0">
                            <a:latin typeface="Cambria Math" panose="02040503050406030204" pitchFamily="18" charset="0"/>
                            <a:cs typeface="Arial" panose="020B0604020202020204" pitchFamily="34" charset="0"/>
                          </a:rPr>
                          <m:t>2</m:t>
                        </m:r>
                      </m:den>
                    </m:f>
                    <m:r>
                      <a:rPr lang="en-US" sz="2800" b="0" i="1" smtClean="0">
                        <a:solidFill>
                          <a:srgbClr val="000000"/>
                        </a:solidFill>
                        <a:latin typeface="Cambria Math" panose="02040503050406030204" pitchFamily="18" charset="0"/>
                      </a:rPr>
                      <m:t>𝑎𝑡</m:t>
                    </m:r>
                    <m:r>
                      <a:rPr lang="en-US" sz="2800" b="0" i="1" baseline="30000" smtClean="0">
                        <a:solidFill>
                          <a:srgbClr val="000000"/>
                        </a:solidFill>
                        <a:latin typeface="Cambria Math" panose="02040503050406030204" pitchFamily="18" charset="0"/>
                      </a:rPr>
                      <m:t>2</m:t>
                    </m:r>
                  </m:oMath>
                </a14:m>
                <a:r>
                  <a:rPr lang="en-US" sz="2800">
                    <a:solidFill>
                      <a:srgbClr val="000000"/>
                    </a:solidFill>
                  </a:rPr>
                  <a:t> </a:t>
                </a:r>
                <a14:m>
                  <m:oMath xmlns:m="http://schemas.openxmlformats.org/officeDocument/2006/math">
                    <m:sSub>
                      <m:sSubPr>
                        <m:ctrlPr>
                          <a:rPr lang="en-US" sz="2800" i="1">
                            <a:solidFill>
                              <a:srgbClr val="000000"/>
                            </a:solidFill>
                            <a:latin typeface="Cambria Math" panose="02040503050406030204"/>
                          </a:rPr>
                        </m:ctrlPr>
                      </m:sSubPr>
                      <m:e>
                        <m:r>
                          <a:rPr lang="en-US" sz="2800" b="0" i="1" smtClean="0">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𝑣</m:t>
                        </m:r>
                      </m:e>
                      <m:sub>
                        <m:r>
                          <a:rPr lang="en-US" sz="2800" i="1">
                            <a:solidFill>
                              <a:srgbClr val="000000"/>
                            </a:solidFill>
                            <a:latin typeface="Cambria Math" panose="02040503050406030204" pitchFamily="18" charset="0"/>
                          </a:rPr>
                          <m:t>0</m:t>
                        </m:r>
                      </m:sub>
                    </m:sSub>
                    <m:r>
                      <a:rPr lang="en-US" sz="2800" i="1">
                        <a:solidFill>
                          <a:srgbClr val="000000"/>
                        </a:solidFill>
                        <a:latin typeface="Cambria Math" panose="02040503050406030204" pitchFamily="18" charset="0"/>
                      </a:rPr>
                      <m:t>𝑡</m:t>
                    </m:r>
                  </m:oMath>
                </a14:m>
                <a:r>
                  <a:rPr lang="en-US" sz="2500">
                    <a:solidFill>
                      <a:srgbClr val="000000"/>
                    </a:solidFill>
                    <a:effectLst/>
                    <a:latin typeface="Arial" panose="020B0604020202020204" pitchFamily="34" charset="0"/>
                    <a:ea typeface="Times New Roman" panose="02020603050405020304" pitchFamily="18" charset="0"/>
                  </a:rPr>
                  <a:t> </a:t>
                </a:r>
                <a:endParaRPr lang="en-US" sz="2500">
                  <a:solidFill>
                    <a:srgbClr val="000000"/>
                  </a:solidFill>
                  <a:effectLst/>
                  <a:latin typeface="Arial" panose="020B0604020202020204" pitchFamily="34" charset="0"/>
                  <a:ea typeface="Times New Roman" panose="02020603050405020304" pitchFamily="18" charset="0"/>
                </a:endParaRPr>
              </a:p>
              <a:p>
                <a:pPr marL="287655" indent="-287655">
                  <a:lnSpc>
                    <a:spcPct val="107000"/>
                  </a:lnSpc>
                </a:pPr>
                <a:r>
                  <a:rPr lang="en-US" sz="2500">
                    <a:solidFill>
                      <a:srgbClr val="000000"/>
                    </a:solidFill>
                    <a:effectLst/>
                    <a:latin typeface="Arial" panose="020B0604020202020204" pitchFamily="34" charset="0"/>
                    <a:ea typeface="Times New Roman" panose="02020603050405020304" pitchFamily="18" charset="0"/>
                  </a:rPr>
                  <a:t>(đặt xe trượt có gắn tấm chắn sáng sao cho tấm chắn này sát với cổng QĐ1 để v</a:t>
                </a:r>
                <a:r>
                  <a:rPr lang="en-US" sz="2500" baseline="-25000">
                    <a:solidFill>
                      <a:srgbClr val="000000"/>
                    </a:solidFill>
                    <a:effectLst/>
                    <a:latin typeface="Arial" panose="020B0604020202020204" pitchFamily="34" charset="0"/>
                    <a:ea typeface="Times New Roman" panose="02020603050405020304" pitchFamily="18" charset="0"/>
                  </a:rPr>
                  <a:t>0</a:t>
                </a:r>
                <a:r>
                  <a:rPr lang="en-US" sz="2500">
                    <a:solidFill>
                      <a:srgbClr val="000000"/>
                    </a:solidFill>
                    <a:effectLst/>
                    <a:latin typeface="Arial" panose="020B0604020202020204" pitchFamily="34" charset="0"/>
                    <a:ea typeface="Times New Roman" panose="02020603050405020304" pitchFamily="18" charset="0"/>
                  </a:rPr>
                  <a:t> = 0; s = 0,5 m là khoảng cách giữa hai cổng QĐ). </a:t>
                </a:r>
                <a:endParaRPr lang="en-US" sz="2500">
                  <a:solidFill>
                    <a:srgbClr val="000000"/>
                  </a:solidFill>
                  <a:effectLst/>
                  <a:latin typeface="Arial" panose="020B0604020202020204" pitchFamily="34" charset="0"/>
                  <a:ea typeface="Times New Roman" panose="02020603050405020304" pitchFamily="18" charset="0"/>
                </a:endParaRPr>
              </a:p>
            </p:txBody>
          </p:sp>
        </mc:Choice>
        <mc:Fallback>
          <p:sp>
            <p:nvSpPr>
              <p:cNvPr id="21" name="Text Box 29"/>
              <p:cNvSpPr txBox="1">
                <a:spLocks noRot="1" noChangeAspect="1" noMove="1" noResize="1" noEditPoints="1" noAdjustHandles="1" noChangeArrowheads="1" noChangeShapeType="1" noTextEdit="1"/>
              </p:cNvSpPr>
              <p:nvPr/>
            </p:nvSpPr>
            <p:spPr bwMode="auto">
              <a:xfrm>
                <a:off x="846012" y="1208207"/>
                <a:ext cx="10363201" cy="1536703"/>
              </a:xfrm>
              <a:prstGeom prst="rect">
                <a:avLst/>
              </a:prstGeom>
              <a:blipFill rotWithShape="1">
                <a:blip r:embed="rId4"/>
                <a:stretch>
                  <a:fillRect l="-2" t="-2838" r="2" b="29"/>
                </a:stretch>
              </a:blipFill>
              <a:ln>
                <a:noFill/>
              </a:ln>
              <a:effectLst/>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3"/>
              <p:cNvGraphicFramePr>
                <a:graphicFrameLocks noGrp="1"/>
              </p:cNvGraphicFramePr>
              <p:nvPr/>
            </p:nvGraphicFramePr>
            <p:xfrm>
              <a:off x="1066800" y="4823796"/>
              <a:ext cx="9921626" cy="1719199"/>
            </p:xfrm>
            <a:graphic>
              <a:graphicData uri="http://schemas.openxmlformats.org/drawingml/2006/table">
                <a:tbl>
                  <a:tblPr firstRow="1" bandRow="1">
                    <a:tableStyleId>{93296810-A885-4BE3-A3E7-6D5BEEA58F35}</a:tableStyleId>
                  </a:tblPr>
                  <a:tblGrid>
                    <a:gridCol w="2987427"/>
                    <a:gridCol w="1524000"/>
                    <a:gridCol w="1447800"/>
                    <a:gridCol w="1447800"/>
                    <a:gridCol w="1447800"/>
                    <a:gridCol w="1066799"/>
                  </a:tblGrid>
                  <a:tr h="347635">
                    <a:tc>
                      <a:txBody>
                        <a:bodyPr/>
                        <a:lstStyle/>
                        <a:p>
                          <a:pPr algn="ctr"/>
                          <a:r>
                            <a:rPr lang="en-US" sz="2000">
                              <a:latin typeface="Arial" panose="020B0604020202020204" pitchFamily="34" charset="0"/>
                              <a:cs typeface="Arial" panose="020B0604020202020204" pitchFamily="34" charset="0"/>
                            </a:rPr>
                            <a:t>Lực kéo F (N)</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2</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635">
                    <a:tc>
                      <a:txBody>
                        <a:bodyPr/>
                        <a:lstStyle/>
                        <a:p>
                          <a:pPr algn="ctr"/>
                          <a:r>
                            <a:rPr lang="en-US" sz="2000">
                              <a:latin typeface="Arial" panose="020B0604020202020204" pitchFamily="34" charset="0"/>
                              <a:cs typeface="Arial" panose="020B0604020202020204" pitchFamily="34" charset="0"/>
                            </a:rPr>
                            <a:t>Khối lượng (M + m) (kg)</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0,4</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635">
                    <a:tc>
                      <a:txBody>
                        <a:bodyPr/>
                        <a:lstStyle/>
                        <a:p>
                          <a:pPr algn="ctr"/>
                          <a:r>
                            <a:rPr lang="en-US" sz="2000">
                              <a:latin typeface="Arial" panose="020B0604020202020204" pitchFamily="34" charset="0"/>
                              <a:cs typeface="Arial" panose="020B0604020202020204" pitchFamily="34" charset="0"/>
                            </a:rPr>
                            <a:t>Thời gian t (s)</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0,64</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0,71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0,42</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635">
                    <a:tc>
                      <a:txBody>
                        <a:bodyPr/>
                        <a:lstStyle/>
                        <a:p>
                          <a:pPr algn="ctr"/>
                          <a:r>
                            <a:rPr lang="en-US" sz="2000">
                              <a:latin typeface="Arial" panose="020B0604020202020204" pitchFamily="34" charset="0"/>
                              <a:cs typeface="Arial" panose="020B0604020202020204" pitchFamily="34" charset="0"/>
                            </a:rPr>
                            <a:t>Gia tốc a = </a:t>
                          </a:r>
                          <a14:m>
                            <m:oMath xmlns:m="http://schemas.openxmlformats.org/officeDocument/2006/math">
                              <m:f>
                                <m:fPr>
                                  <m:ctrlPr>
                                    <a:rPr lang="en-US" sz="2000" i="1" smtClean="0">
                                      <a:latin typeface="Cambria Math" panose="02040503050406030204"/>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𝑑</m:t>
                                  </m:r>
                                </m:num>
                                <m:den>
                                  <m:sSup>
                                    <m:sSupPr>
                                      <m:ctrlPr>
                                        <a:rPr lang="en-US" sz="2000" i="1" smtClean="0">
                                          <a:latin typeface="Cambria Math" panose="02040503050406030204"/>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cs typeface="Arial" panose="020B0604020202020204" pitchFamily="34" charset="0"/>
                                        </a:rPr>
                                        <m:t>2</m:t>
                                      </m:r>
                                    </m:sup>
                                  </m:sSup>
                                </m:den>
                              </m:f>
                            </m:oMath>
                          </a14:m>
                          <a:r>
                            <a:rPr lang="en-US" sz="2000">
                              <a:latin typeface="Arial" panose="020B0604020202020204" pitchFamily="34" charset="0"/>
                              <a:cs typeface="Arial" panose="020B0604020202020204" pitchFamily="34" charset="0"/>
                            </a:rPr>
                            <a:t> (m/s</a:t>
                          </a:r>
                          <a:r>
                            <a:rPr lang="en-US" sz="2000" baseline="30000">
                              <a:latin typeface="Arial" panose="020B0604020202020204" pitchFamily="34" charset="0"/>
                              <a:cs typeface="Arial" panose="020B0604020202020204" pitchFamily="34" charset="0"/>
                            </a:rPr>
                            <a:t>2</a:t>
                          </a:r>
                          <a:r>
                            <a:rPr lang="en-US" sz="2000" baseline="0">
                              <a:latin typeface="Arial" panose="020B0604020202020204" pitchFamily="34" charset="0"/>
                              <a:cs typeface="Arial" panose="020B0604020202020204" pitchFamily="34" charset="0"/>
                            </a:rPr>
                            <a:t>)</a:t>
                          </a:r>
                          <a:endParaRPr lang="en-US" sz="2000" baseline="30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3,31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2,44</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1,99</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4,03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5,67</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 13"/>
              <p:cNvGraphicFramePr>
                <a:graphicFrameLocks noGrp="1"/>
              </p:cNvGraphicFramePr>
              <p:nvPr/>
            </p:nvGraphicFramePr>
            <p:xfrm>
              <a:off x="1066800" y="4823796"/>
              <a:ext cx="9921626" cy="1719199"/>
            </p:xfrm>
            <a:graphic>
              <a:graphicData uri="http://schemas.openxmlformats.org/drawingml/2006/table">
                <a:tbl>
                  <a:tblPr firstRow="1" bandRow="1">
                    <a:tableStyleId>{93296810-A885-4BE3-A3E7-6D5BEEA58F35}</a:tableStyleId>
                  </a:tblPr>
                  <a:tblGrid>
                    <a:gridCol w="2987427"/>
                    <a:gridCol w="1524000"/>
                    <a:gridCol w="1447800"/>
                    <a:gridCol w="1447800"/>
                    <a:gridCol w="1447800"/>
                    <a:gridCol w="1066799"/>
                  </a:tblGrid>
                  <a:tr h="347635">
                    <a:tc>
                      <a:txBody>
                        <a:bodyPr/>
                        <a:lstStyle/>
                        <a:p>
                          <a:pPr algn="ctr"/>
                          <a:r>
                            <a:rPr lang="en-US" sz="2000">
                              <a:latin typeface="Arial" panose="020B0604020202020204" pitchFamily="34" charset="0"/>
                              <a:cs typeface="Arial" panose="020B0604020202020204" pitchFamily="34" charset="0"/>
                            </a:rPr>
                            <a:t>Lực kéo F (N)</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2</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635">
                    <a:tc>
                      <a:txBody>
                        <a:bodyPr/>
                        <a:lstStyle/>
                        <a:p>
                          <a:pPr algn="ctr"/>
                          <a:r>
                            <a:rPr lang="en-US" sz="2000">
                              <a:latin typeface="Arial" panose="020B0604020202020204" pitchFamily="34" charset="0"/>
                              <a:cs typeface="Arial" panose="020B0604020202020204" pitchFamily="34" charset="0"/>
                            </a:rPr>
                            <a:t>Khối lượng (M + m) (kg)</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0,4</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7635">
                    <a:tc>
                      <a:txBody>
                        <a:bodyPr/>
                        <a:lstStyle/>
                        <a:p>
                          <a:pPr algn="ctr"/>
                          <a:r>
                            <a:rPr lang="en-US" sz="2000">
                              <a:latin typeface="Arial" panose="020B0604020202020204" pitchFamily="34" charset="0"/>
                              <a:cs typeface="Arial" panose="020B0604020202020204" pitchFamily="34" charset="0"/>
                            </a:rPr>
                            <a:t>Thời gian t (s)</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0,64</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0,71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0,42</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022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pPr algn="ctr"/>
                          <a:r>
                            <a:rPr lang="en-US" sz="2000">
                              <a:latin typeface="Arial" panose="020B0604020202020204" pitchFamily="34" charset="0"/>
                              <a:cs typeface="Arial" panose="020B0604020202020204" pitchFamily="34" charset="0"/>
                            </a:rPr>
                            <a:t>3,31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2,44</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1,99</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4,03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Arial" panose="020B0604020202020204" pitchFamily="34" charset="0"/>
                              <a:cs typeface="Arial" panose="020B0604020202020204" pitchFamily="34" charset="0"/>
                            </a:rPr>
                            <a:t>5,67</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12" name="Text Box 29"/>
              <p:cNvSpPr txBox="1">
                <a:spLocks noChangeArrowheads="1"/>
              </p:cNvSpPr>
              <p:nvPr/>
            </p:nvSpPr>
            <p:spPr bwMode="auto">
              <a:xfrm>
                <a:off x="914399" y="2802576"/>
                <a:ext cx="10363201" cy="1558825"/>
              </a:xfrm>
              <a:prstGeom prst="rect">
                <a:avLst/>
              </a:prstGeom>
              <a:noFill/>
              <a:ln>
                <a:noFill/>
              </a:ln>
              <a:effectLst/>
            </p:spPr>
            <p:txBody>
              <a:bodyPr wrap="square">
                <a:spAutoFit/>
              </a:bodyPr>
              <a:lstStyle/>
              <a:p>
                <a:pPr marL="287655" indent="-287655">
                  <a:lnSpc>
                    <a:spcPct val="107000"/>
                  </a:lnSpc>
                </a:pPr>
                <a:r>
                  <a:rPr lang="en-US" sz="2500">
                    <a:solidFill>
                      <a:srgbClr val="000000"/>
                    </a:solidFill>
                    <a:effectLst/>
                    <a:latin typeface="Arial" panose="020B0604020202020204" pitchFamily="34" charset="0"/>
                    <a:ea typeface="Times New Roman" panose="02020603050405020304" pitchFamily="18" charset="0"/>
                  </a:rPr>
                  <a:t>Đo thời gian tổng với mỗi lần thí nghiệm, ta tính được: </a:t>
                </a:r>
                <a:endParaRPr lang="en-US" sz="2500">
                  <a:solidFill>
                    <a:srgbClr val="000000"/>
                  </a:solidFill>
                  <a:effectLst/>
                  <a:latin typeface="Arial" panose="020B0604020202020204" pitchFamily="34" charset="0"/>
                  <a:ea typeface="Times New Roman" panose="02020603050405020304" pitchFamily="18" charset="0"/>
                </a:endParaRPr>
              </a:p>
              <a:p>
                <a:pPr marL="287655" indent="-287655" algn="ctr">
                  <a:lnSpc>
                    <a:spcPct val="107000"/>
                  </a:lnSpc>
                </a:pPr>
                <a:r>
                  <a:rPr lang="en-US" sz="2500">
                    <a:solidFill>
                      <a:srgbClr val="000000"/>
                    </a:solidFill>
                    <a:effectLst/>
                    <a:latin typeface="Arial" panose="020B0604020202020204" pitchFamily="34" charset="0"/>
                    <a:ea typeface="Times New Roman" panose="02020603050405020304" pitchFamily="18" charset="0"/>
                  </a:rPr>
                  <a:t>a = </a:t>
                </a:r>
                <a:r>
                  <a:rPr lang="en-US" sz="2800">
                    <a:latin typeface="Arial" panose="020B0604020202020204" pitchFamily="34" charset="0"/>
                    <a:cs typeface="Arial" panose="020B0604020202020204" pitchFamily="34" charset="0"/>
                  </a:rPr>
                  <a:t> </a:t>
                </a:r>
                <a14:m>
                  <m:oMath xmlns:m="http://schemas.openxmlformats.org/officeDocument/2006/math">
                    <m:f>
                      <m:fPr>
                        <m:ctrlPr>
                          <a:rPr lang="en-US" sz="2800" i="1">
                            <a:latin typeface="Cambria Math" panose="02040503050406030204"/>
                            <a:cs typeface="Arial" panose="020B0604020202020204" pitchFamily="34" charset="0"/>
                          </a:rPr>
                        </m:ctrlPr>
                      </m:fPr>
                      <m:num>
                        <m:r>
                          <a:rPr lang="en-US" sz="2800" i="1">
                            <a:latin typeface="Cambria Math" panose="02040503050406030204" pitchFamily="18" charset="0"/>
                            <a:cs typeface="Arial" panose="020B0604020202020204" pitchFamily="34" charset="0"/>
                          </a:rPr>
                          <m:t>2</m:t>
                        </m:r>
                        <m:r>
                          <a:rPr lang="en-US" sz="2800" i="1">
                            <a:latin typeface="Cambria Math" panose="02040503050406030204" pitchFamily="18" charset="0"/>
                            <a:cs typeface="Arial" panose="020B0604020202020204" pitchFamily="34" charset="0"/>
                          </a:rPr>
                          <m:t>𝑑</m:t>
                        </m:r>
                      </m:num>
                      <m:den>
                        <m:sSup>
                          <m:sSupPr>
                            <m:ctrlPr>
                              <a:rPr lang="en-US" sz="2800" i="1">
                                <a:latin typeface="Cambria Math" panose="02040503050406030204"/>
                                <a:cs typeface="Arial" panose="020B0604020202020204" pitchFamily="34" charset="0"/>
                              </a:rPr>
                            </m:ctrlPr>
                          </m:sSupPr>
                          <m:e>
                            <m:r>
                              <a:rPr lang="en-US" sz="2800" i="1">
                                <a:latin typeface="Cambria Math" panose="02040503050406030204" pitchFamily="18" charset="0"/>
                                <a:cs typeface="Arial" panose="020B0604020202020204" pitchFamily="34" charset="0"/>
                              </a:rPr>
                              <m:t>𝑡</m:t>
                            </m:r>
                          </m:e>
                          <m:sup>
                            <m:r>
                              <a:rPr lang="en-US" sz="2800" i="1">
                                <a:latin typeface="Cambria Math" panose="02040503050406030204" pitchFamily="18" charset="0"/>
                                <a:cs typeface="Arial" panose="020B0604020202020204" pitchFamily="34" charset="0"/>
                              </a:rPr>
                              <m:t>2</m:t>
                            </m:r>
                          </m:sup>
                        </m:sSup>
                      </m:den>
                    </m:f>
                  </m:oMath>
                </a14:m>
                <a:r>
                  <a:rPr lang="en-US" sz="2800">
                    <a:latin typeface="Arial" panose="020B0604020202020204" pitchFamily="34" charset="0"/>
                    <a:cs typeface="Arial" panose="020B0604020202020204" pitchFamily="34" charset="0"/>
                  </a:rPr>
                  <a:t> = </a:t>
                </a:r>
                <a14:m>
                  <m:oMath xmlns:m="http://schemas.openxmlformats.org/officeDocument/2006/math">
                    <m:f>
                      <m:fPr>
                        <m:ctrlPr>
                          <a:rPr lang="en-US" sz="2800" i="1">
                            <a:latin typeface="Cambria Math" panose="02040503050406030204"/>
                            <a:cs typeface="Arial" panose="020B0604020202020204" pitchFamily="34" charset="0"/>
                          </a:rPr>
                        </m:ctrlPr>
                      </m:fPr>
                      <m:num>
                        <m:r>
                          <a:rPr lang="en-US" sz="2800" i="1">
                            <a:latin typeface="Cambria Math" panose="02040503050406030204" pitchFamily="18" charset="0"/>
                            <a:cs typeface="Arial" panose="020B0604020202020204" pitchFamily="34" charset="0"/>
                          </a:rPr>
                          <m:t>2</m:t>
                        </m:r>
                        <m:r>
                          <a:rPr lang="en-US" sz="2800" b="0" i="1" smtClean="0">
                            <a:latin typeface="Cambria Math" panose="02040503050406030204" pitchFamily="18" charset="0"/>
                            <a:cs typeface="Arial" panose="020B0604020202020204" pitchFamily="34" charset="0"/>
                          </a:rPr>
                          <m:t>.</m:t>
                        </m:r>
                        <m:r>
                          <a:rPr lang="en-US" sz="2800" b="0" i="1" smtClean="0">
                            <a:latin typeface="Cambria Math" panose="02040503050406030204" pitchFamily="18" charset="0"/>
                            <a:cs typeface="Arial" panose="020B0604020202020204" pitchFamily="34" charset="0"/>
                          </a:rPr>
                          <m:t>0</m:t>
                        </m:r>
                        <m:r>
                          <a:rPr lang="en-US" sz="2800" b="0" i="1" smtClean="0">
                            <a:latin typeface="Cambria Math" panose="02040503050406030204" pitchFamily="18" charset="0"/>
                            <a:cs typeface="Arial" panose="020B0604020202020204" pitchFamily="34" charset="0"/>
                          </a:rPr>
                          <m:t>,</m:t>
                        </m:r>
                        <m:r>
                          <a:rPr lang="en-US" sz="2800" b="0" i="1" smtClean="0">
                            <a:latin typeface="Cambria Math" panose="02040503050406030204" pitchFamily="18" charset="0"/>
                            <a:cs typeface="Arial" panose="020B0604020202020204" pitchFamily="34" charset="0"/>
                          </a:rPr>
                          <m:t>5</m:t>
                        </m:r>
                      </m:num>
                      <m:den>
                        <m:sSup>
                          <m:sSupPr>
                            <m:ctrlPr>
                              <a:rPr lang="en-US" sz="2800" i="1">
                                <a:latin typeface="Cambria Math" panose="02040503050406030204"/>
                                <a:cs typeface="Arial" panose="020B0604020202020204" pitchFamily="34" charset="0"/>
                              </a:rPr>
                            </m:ctrlPr>
                          </m:sSupPr>
                          <m:e>
                            <m:r>
                              <a:rPr lang="en-US" sz="2800" i="1">
                                <a:latin typeface="Cambria Math" panose="02040503050406030204" pitchFamily="18" charset="0"/>
                                <a:cs typeface="Arial" panose="020B0604020202020204" pitchFamily="34" charset="0"/>
                              </a:rPr>
                              <m:t>𝑡</m:t>
                            </m:r>
                          </m:e>
                          <m:sup>
                            <m:r>
                              <a:rPr lang="en-US" sz="2800" i="1">
                                <a:latin typeface="Cambria Math" panose="02040503050406030204" pitchFamily="18" charset="0"/>
                                <a:cs typeface="Arial" panose="020B0604020202020204" pitchFamily="34" charset="0"/>
                              </a:rPr>
                              <m:t>2</m:t>
                            </m:r>
                          </m:sup>
                        </m:sSup>
                      </m:den>
                    </m:f>
                  </m:oMath>
                </a14:m>
                <a:r>
                  <a:rPr lang="en-US" sz="2800">
                    <a:latin typeface="Arial" panose="020B0604020202020204" pitchFamily="34" charset="0"/>
                    <a:cs typeface="Arial" panose="020B0604020202020204" pitchFamily="34" charset="0"/>
                  </a:rPr>
                  <a:t>= </a:t>
                </a:r>
                <a14:m>
                  <m:oMath xmlns:m="http://schemas.openxmlformats.org/officeDocument/2006/math">
                    <m:f>
                      <m:fPr>
                        <m:ctrlPr>
                          <a:rPr lang="en-US" sz="2800" i="1">
                            <a:latin typeface="Cambria Math" panose="02040503050406030204"/>
                            <a:cs typeface="Arial" panose="020B0604020202020204" pitchFamily="34" charset="0"/>
                          </a:rPr>
                        </m:ctrlPr>
                      </m:fPr>
                      <m:num>
                        <m:r>
                          <a:rPr lang="en-US" sz="2800" b="0" i="1" smtClean="0">
                            <a:latin typeface="Cambria Math" panose="02040503050406030204" pitchFamily="18" charset="0"/>
                            <a:cs typeface="Arial" panose="020B0604020202020204" pitchFamily="34" charset="0"/>
                          </a:rPr>
                          <m:t>1</m:t>
                        </m:r>
                      </m:num>
                      <m:den>
                        <m:sSup>
                          <m:sSupPr>
                            <m:ctrlPr>
                              <a:rPr lang="en-US" sz="2800" i="1">
                                <a:latin typeface="Cambria Math" panose="02040503050406030204"/>
                                <a:cs typeface="Arial" panose="020B0604020202020204" pitchFamily="34" charset="0"/>
                              </a:rPr>
                            </m:ctrlPr>
                          </m:sSupPr>
                          <m:e>
                            <m:r>
                              <a:rPr lang="en-US" sz="2800" i="1">
                                <a:latin typeface="Cambria Math" panose="02040503050406030204" pitchFamily="18" charset="0"/>
                                <a:cs typeface="Arial" panose="020B0604020202020204" pitchFamily="34" charset="0"/>
                              </a:rPr>
                              <m:t>𝑡</m:t>
                            </m:r>
                          </m:e>
                          <m:sup>
                            <m:r>
                              <a:rPr lang="en-US" sz="2800" i="1">
                                <a:latin typeface="Cambria Math" panose="02040503050406030204" pitchFamily="18" charset="0"/>
                                <a:cs typeface="Arial" panose="020B0604020202020204" pitchFamily="34" charset="0"/>
                              </a:rPr>
                              <m:t>2</m:t>
                            </m:r>
                          </m:sup>
                        </m:sSup>
                      </m:den>
                    </m:f>
                  </m:oMath>
                </a14:m>
                <a:r>
                  <a:rPr lang="en-US" sz="2800">
                    <a:latin typeface="Arial" panose="020B0604020202020204" pitchFamily="34" charset="0"/>
                    <a:cs typeface="Arial" panose="020B0604020202020204" pitchFamily="34" charset="0"/>
                  </a:rPr>
                  <a:t>(m/s</a:t>
                </a:r>
                <a:r>
                  <a:rPr lang="en-US" sz="2800" baseline="30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a:t>
                </a:r>
                <a:r>
                  <a:rPr lang="en-US" sz="2500">
                    <a:solidFill>
                      <a:srgbClr val="000000"/>
                    </a:solidFill>
                    <a:effectLst/>
                    <a:latin typeface="Arial" panose="020B0604020202020204" pitchFamily="34" charset="0"/>
                    <a:ea typeface="Times New Roman" panose="02020603050405020304" pitchFamily="18" charset="0"/>
                  </a:rPr>
                  <a:t>. </a:t>
                </a:r>
                <a:endParaRPr lang="en-US" sz="2500">
                  <a:solidFill>
                    <a:srgbClr val="000000"/>
                  </a:solidFill>
                  <a:effectLst/>
                  <a:latin typeface="Arial" panose="020B0604020202020204" pitchFamily="34" charset="0"/>
                  <a:ea typeface="Times New Roman" panose="02020603050405020304" pitchFamily="18" charset="0"/>
                </a:endParaRPr>
              </a:p>
              <a:p>
                <a:pPr marL="287655" indent="-287655">
                  <a:lnSpc>
                    <a:spcPct val="107000"/>
                  </a:lnSpc>
                </a:pPr>
                <a:r>
                  <a:rPr lang="en-US" sz="2500">
                    <a:solidFill>
                      <a:srgbClr val="000000"/>
                    </a:solidFill>
                    <a:effectLst/>
                    <a:latin typeface="Arial" panose="020B0604020202020204" pitchFamily="34" charset="0"/>
                    <a:ea typeface="Times New Roman" panose="02020603050405020304" pitchFamily="18" charset="0"/>
                  </a:rPr>
                  <a:t>Ghi giá trị của a vào Bảng 15.1.</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mc:Choice>
        <mc:Fallback>
          <p:sp>
            <p:nvSpPr>
              <p:cNvPr id="12" name="Text Box 29"/>
              <p:cNvSpPr txBox="1">
                <a:spLocks noRot="1" noChangeAspect="1" noMove="1" noResize="1" noEditPoints="1" noAdjustHandles="1" noChangeArrowheads="1" noChangeShapeType="1" noTextEdit="1"/>
              </p:cNvSpPr>
              <p:nvPr/>
            </p:nvSpPr>
            <p:spPr bwMode="auto">
              <a:xfrm>
                <a:off x="914399" y="2802576"/>
                <a:ext cx="10363201" cy="1558825"/>
              </a:xfrm>
              <a:prstGeom prst="rect">
                <a:avLst/>
              </a:prstGeom>
              <a:blipFill rotWithShape="1">
                <a:blip r:embed="rId6"/>
                <a:stretch>
                  <a:fillRect l="-6" t="-21" b="14"/>
                </a:stretch>
              </a:blipFill>
              <a:ln>
                <a:noFill/>
              </a:ln>
              <a:effectLst/>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11078497" cy="542538"/>
            <a:chOff x="74035" y="2231322"/>
            <a:chExt cx="11009855" cy="757342"/>
          </a:xfrm>
        </p:grpSpPr>
        <p:grpSp>
          <p:nvGrpSpPr>
            <p:cNvPr id="5" name="Group 70"/>
            <p:cNvGrpSpPr/>
            <p:nvPr/>
          </p:nvGrpSpPr>
          <p:grpSpPr bwMode="auto">
            <a:xfrm>
              <a:off x="286106" y="2280389"/>
              <a:ext cx="8223039" cy="708275"/>
              <a:chOff x="564746" y="3403331"/>
              <a:chExt cx="4234481"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4234481"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5" y="2231322"/>
              <a:ext cx="9874685"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Thí nghiệm minh họa định luật 2 Newton</a:t>
              </a:r>
              <a:endParaRPr lang="en-US" sz="2800" dirty="0">
                <a:cs typeface="Arial" panose="020B0604020202020204" pitchFamily="34" charset="0"/>
              </a:endParaRPr>
            </a:p>
          </p:txBody>
        </p:sp>
      </p:grpSp>
      <p:sp>
        <p:nvSpPr>
          <p:cNvPr id="15" name="TextBox 14"/>
          <p:cNvSpPr txBox="1"/>
          <p:nvPr/>
        </p:nvSpPr>
        <p:spPr>
          <a:xfrm>
            <a:off x="197346" y="676437"/>
            <a:ext cx="2317254"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3. Thảo luận</a:t>
            </a:r>
            <a:endPar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6" name="Picture 4" descr="empty-blue-rectangle"/>
          <p:cNvPicPr>
            <a:picLocks noChangeAspect="1" noChangeArrowheads="1"/>
          </p:cNvPicPr>
          <p:nvPr/>
        </p:nvPicPr>
        <p:blipFill>
          <a:blip r:embed="rId3"/>
          <a:srcRect/>
          <a:stretch>
            <a:fillRect/>
          </a:stretch>
        </p:blipFill>
        <p:spPr bwMode="auto">
          <a:xfrm>
            <a:off x="76200" y="1150541"/>
            <a:ext cx="12115800" cy="2126059"/>
          </a:xfrm>
          <a:prstGeom prst="rect">
            <a:avLst/>
          </a:prstGeom>
          <a:noFill/>
          <a:ln w="9525">
            <a:noFill/>
            <a:miter lim="800000"/>
            <a:headEnd/>
            <a:tailEnd/>
          </a:ln>
        </p:spPr>
      </p:pic>
      <p:sp>
        <p:nvSpPr>
          <p:cNvPr id="21" name="Text Box 29"/>
          <p:cNvSpPr txBox="1">
            <a:spLocks noChangeArrowheads="1"/>
          </p:cNvSpPr>
          <p:nvPr/>
        </p:nvSpPr>
        <p:spPr bwMode="auto">
          <a:xfrm>
            <a:off x="533400" y="1174604"/>
            <a:ext cx="11277600" cy="885755"/>
          </a:xfrm>
          <a:prstGeom prst="rect">
            <a:avLst/>
          </a:prstGeom>
          <a:noFill/>
          <a:ln>
            <a:noFill/>
          </a:ln>
          <a:effec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Dựa vào bảng số liệu vẽ đồ thị chỉ sự phụ thuộc của gia tốc a:</a:t>
            </a:r>
            <a:endParaRPr lang="en-US" sz="2500">
              <a:effectLst/>
              <a:latin typeface="Arial" panose="020B0604020202020204" pitchFamily="34" charset="0"/>
              <a:ea typeface="游明朝" panose="02020400000000000000" pitchFamily="18" charset="-128"/>
              <a:cs typeface="Arial" panose="020B0604020202020204" pitchFamily="34" charset="0"/>
            </a:endParaRPr>
          </a:p>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Vào F (với m + M = 0,5 kg). Đồ thị có phải là đường thẳng không? Tại sao?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1481189" y="3300663"/>
            <a:ext cx="3695700" cy="3390900"/>
          </a:xfrm>
          <a:prstGeom prst="rect">
            <a:avLst/>
          </a:prstGeom>
        </p:spPr>
      </p:pic>
      <p:pic>
        <p:nvPicPr>
          <p:cNvPr id="12" name="Picture 11"/>
          <p:cNvPicPr>
            <a:picLocks noChangeAspect="1"/>
          </p:cNvPicPr>
          <p:nvPr/>
        </p:nvPicPr>
        <p:blipFill>
          <a:blip r:embed="rId5"/>
          <a:stretch>
            <a:fillRect/>
          </a:stretch>
        </p:blipFill>
        <p:spPr>
          <a:xfrm>
            <a:off x="6195461" y="3306399"/>
            <a:ext cx="3695700" cy="3476625"/>
          </a:xfrm>
          <a:prstGeom prst="rect">
            <a:avLst/>
          </a:prstGeom>
        </p:spPr>
      </p:pic>
      <p:sp>
        <p:nvSpPr>
          <p:cNvPr id="13" name="Text Box 29"/>
          <p:cNvSpPr txBox="1">
            <a:spLocks noChangeArrowheads="1"/>
          </p:cNvSpPr>
          <p:nvPr/>
        </p:nvSpPr>
        <p:spPr bwMode="auto">
          <a:xfrm>
            <a:off x="556661" y="2627296"/>
            <a:ext cx="11277600" cy="474104"/>
          </a:xfrm>
          <a:prstGeom prst="rect">
            <a:avLst/>
          </a:prstGeom>
          <a:noFill/>
          <a:ln>
            <a:noFill/>
          </a:ln>
          <a:effectLst/>
        </p:spPr>
        <p:txBody>
          <a:bodyPr wrap="square">
            <a:spAutoFit/>
          </a:bodyPr>
          <a:lstStyle/>
          <a:p>
            <a:pPr marL="0" marR="0">
              <a:lnSpc>
                <a:spcPct val="107000"/>
              </a:lnSpc>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Kết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luận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sự</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phụ</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thuộc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vào</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a:t>
            </a:r>
            <a:endParaRPr lang="en-US" sz="2500" dirty="0">
              <a:effectLst/>
              <a:latin typeface="Arial" panose="020B0604020202020204" pitchFamily="34" charset="0"/>
              <a:ea typeface="游明朝" panose="02020400000000000000" pitchFamily="18"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4" name="Text Box 29"/>
              <p:cNvSpPr txBox="1">
                <a:spLocks noChangeArrowheads="1"/>
              </p:cNvSpPr>
              <p:nvPr/>
            </p:nvSpPr>
            <p:spPr bwMode="auto">
              <a:xfrm>
                <a:off x="457200" y="1956680"/>
                <a:ext cx="11277600" cy="682303"/>
              </a:xfrm>
              <a:prstGeom prst="rect">
                <a:avLst/>
              </a:prstGeom>
              <a:noFill/>
              <a:ln>
                <a:noFill/>
              </a:ln>
              <a:effectLst/>
            </p:spPr>
            <p:txBody>
              <a:bodyPr wrap="square">
                <a:spAutoFit/>
              </a:bodyPr>
              <a:lstStyle/>
              <a:p>
                <a:pPr>
                  <a:lnSpc>
                    <a:spcPct val="107000"/>
                  </a:lnSpc>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Vào </a:t>
                </a:r>
                <a14:m>
                  <m:oMath xmlns:m="http://schemas.openxmlformats.org/officeDocument/2006/math">
                    <m:f>
                      <m:fPr>
                        <m:ctrlPr>
                          <a:rPr lang="en-US" sz="2500" i="1" smtClean="0">
                            <a:solidFill>
                              <a:srgbClr val="000000"/>
                            </a:solidFill>
                            <a:effectLst/>
                            <a:latin typeface="Cambria Math" panose="02040503050406030204"/>
                            <a:cs typeface="Arial" panose="020B0604020202020204" pitchFamily="34" charset="0"/>
                          </a:rPr>
                        </m:ctrlPr>
                      </m:fPr>
                      <m:num>
                        <m:r>
                          <a:rPr lang="en-US" sz="2500" b="0" i="1" smtClean="0">
                            <a:solidFill>
                              <a:srgbClr val="000000"/>
                            </a:solidFill>
                            <a:effectLst/>
                            <a:latin typeface="Cambria Math" panose="02040503050406030204" pitchFamily="18" charset="0"/>
                            <a:cs typeface="Arial" panose="020B0604020202020204" pitchFamily="34" charset="0"/>
                          </a:rPr>
                          <m:t>1</m:t>
                        </m:r>
                      </m:num>
                      <m:den>
                        <m:r>
                          <m:rPr>
                            <m:nor/>
                          </m:rPr>
                          <a:rPr lang="en-US" sz="2500">
                            <a:solidFill>
                              <a:srgbClr val="000000"/>
                            </a:solidFill>
                            <a:latin typeface="Arial" panose="020B0604020202020204" pitchFamily="34" charset="0"/>
                            <a:ea typeface="Times New Roman" panose="02020603050405020304" pitchFamily="18" charset="0"/>
                            <a:cs typeface="Arial" panose="020B0604020202020204" pitchFamily="34" charset="0"/>
                          </a:rPr>
                          <m:t>m</m:t>
                        </m:r>
                        <m:r>
                          <m:rPr>
                            <m:nor/>
                          </m:rPr>
                          <a:rPr lang="en-US" sz="2500">
                            <a:solidFill>
                              <a:srgbClr val="000000"/>
                            </a:solidFill>
                            <a:latin typeface="Arial" panose="020B0604020202020204" pitchFamily="34" charset="0"/>
                            <a:ea typeface="Times New Roman" panose="02020603050405020304" pitchFamily="18" charset="0"/>
                            <a:cs typeface="Arial" panose="020B0604020202020204" pitchFamily="34" charset="0"/>
                          </a:rPr>
                          <m:t> + </m:t>
                        </m:r>
                        <m:r>
                          <m:rPr>
                            <m:nor/>
                          </m:rPr>
                          <a:rPr lang="en-US" sz="2500">
                            <a:solidFill>
                              <a:srgbClr val="000000"/>
                            </a:solidFill>
                            <a:latin typeface="Arial" panose="020B0604020202020204" pitchFamily="34" charset="0"/>
                            <a:ea typeface="Times New Roman" panose="02020603050405020304" pitchFamily="18" charset="0"/>
                            <a:cs typeface="Arial" panose="020B0604020202020204" pitchFamily="34" charset="0"/>
                          </a:rPr>
                          <m:t>M</m:t>
                        </m:r>
                      </m:den>
                    </m:f>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với F = 1N). Đồ thị có phải là đường thẳng không? Tại sao?</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mc:Choice>
        <mc:Fallback>
          <p:sp>
            <p:nvSpPr>
              <p:cNvPr id="14" name="Text Box 29"/>
              <p:cNvSpPr txBox="1">
                <a:spLocks noRot="1" noChangeAspect="1" noMove="1" noResize="1" noEditPoints="1" noAdjustHandles="1" noChangeArrowheads="1" noChangeShapeType="1" noTextEdit="1"/>
              </p:cNvSpPr>
              <p:nvPr/>
            </p:nvSpPr>
            <p:spPr bwMode="auto">
              <a:xfrm>
                <a:off x="457200" y="1956680"/>
                <a:ext cx="11277600" cy="682303"/>
              </a:xfrm>
              <a:prstGeom prst="rect">
                <a:avLst/>
              </a:prstGeom>
              <a:blipFill rotWithShape="1">
                <a:blip r:embed="rId6"/>
                <a:stretch>
                  <a:fillRect t="-36" b="82"/>
                </a:stretch>
              </a:blipFill>
              <a:ln>
                <a:noFill/>
              </a:ln>
              <a:effectLst/>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Lưu ý</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53198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897224" y="762000"/>
            <a:ext cx="10854751"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Khi thực hiện đo gia tốc theo phương án thí nghiệm trên cần lưu ý: </a:t>
            </a:r>
            <a:endParaRPr lang="en-US" sz="2500">
              <a:effectLst/>
              <a:latin typeface="Times New Roman" panose="02020603050405020304" pitchFamily="18" charset="0"/>
              <a:ea typeface="Times New Roman" panose="02020603050405020304" pitchFamily="18" charset="0"/>
            </a:endParaRPr>
          </a:p>
        </p:txBody>
      </p:sp>
      <p:sp>
        <p:nvSpPr>
          <p:cNvPr id="33" name="Oval 32"/>
          <p:cNvSpPr/>
          <p:nvPr/>
        </p:nvSpPr>
        <p:spPr>
          <a:xfrm>
            <a:off x="532438" y="437645"/>
            <a:ext cx="536542" cy="533099"/>
          </a:xfrm>
          <a:prstGeom prst="ellipse">
            <a:avLst/>
          </a:prstGeom>
          <a:solidFill>
            <a:schemeClr val="accent4">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background patter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6427" b="94172" l="10000" r="90000">
                        <a14:foregroundMark x1="49333" y1="6481" x2="49333" y2="6481"/>
                        <a14:foregroundMark x1="57111" y1="84641" x2="57111" y2="84641"/>
                        <a14:foregroundMark x1="52778" y1="94172" x2="52778" y2="94172"/>
                      </a14:backgroundRemoval>
                    </a14:imgEffect>
                  </a14:imgLayer>
                </a14:imgProps>
              </a:ext>
              <a:ext uri="{28A0092B-C50C-407E-A947-70E740481C1C}">
                <a14:useLocalDpi xmlns:a14="http://schemas.microsoft.com/office/drawing/2010/main" val="0"/>
              </a:ext>
            </a:extLst>
          </a:blip>
          <a:stretch>
            <a:fillRect/>
          </a:stretch>
        </p:blipFill>
        <p:spPr>
          <a:xfrm flipH="1">
            <a:off x="686663" y="477775"/>
            <a:ext cx="228091" cy="465306"/>
          </a:xfrm>
          <a:prstGeom prst="rect">
            <a:avLst/>
          </a:prstGeom>
        </p:spPr>
      </p:pic>
      <p:grpSp>
        <p:nvGrpSpPr>
          <p:cNvPr id="21" name="Group 20"/>
          <p:cNvGrpSpPr/>
          <p:nvPr/>
        </p:nvGrpSpPr>
        <p:grpSpPr>
          <a:xfrm>
            <a:off x="686663" y="2060181"/>
            <a:ext cx="11278562" cy="3273819"/>
            <a:chOff x="834244" y="1828413"/>
            <a:chExt cx="10834579" cy="2843390"/>
          </a:xfrm>
        </p:grpSpPr>
        <p:pic>
          <p:nvPicPr>
            <p:cNvPr id="22"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8" name="TextBox 27"/>
          <p:cNvSpPr txBox="1"/>
          <p:nvPr/>
        </p:nvSpPr>
        <p:spPr>
          <a:xfrm>
            <a:off x="1172634" y="2116717"/>
            <a:ext cx="9846731" cy="861774"/>
          </a:xfrm>
          <a:prstGeom prst="rect">
            <a:avLst/>
          </a:prstGeom>
          <a:noFill/>
        </p:spPr>
        <p:txBody>
          <a:bodyPr wrap="square">
            <a:spAutoFit/>
          </a:bodyPr>
          <a:lstStyle/>
          <a:p>
            <a:pPr marL="342900" indent="-342900">
              <a:buFont typeface="Wingdings" panose="05000000000000000000" pitchFamily="2" charset="2"/>
              <a:buChar char="v"/>
            </a:pPr>
            <a:r>
              <a:rPr lang="en-US" sz="2500">
                <a:latin typeface="Arial" panose="020B0604020202020204" pitchFamily="34" charset="0"/>
                <a:cs typeface="Arial" panose="020B0604020202020204" pitchFamily="34" charset="0"/>
              </a:rPr>
              <a:t>Để đồng hồ bắt đầu đếm thời gian khi xe có vận tốc ban đầu bằng 0, cần đặt tấm chắn sáng sát cổng quang điện 1.</a:t>
            </a:r>
            <a:endParaRPr lang="en-US" sz="250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3" name="TextBox 12"/>
              <p:cNvSpPr txBox="1"/>
              <p:nvPr/>
            </p:nvSpPr>
            <p:spPr>
              <a:xfrm>
                <a:off x="1122931" y="3052748"/>
                <a:ext cx="9846731" cy="1085682"/>
              </a:xfrm>
              <a:prstGeom prst="rect">
                <a:avLst/>
              </a:prstGeom>
              <a:noFill/>
            </p:spPr>
            <p:txBody>
              <a:bodyPr wrap="square">
                <a:spAutoFit/>
              </a:bodyPr>
              <a:lstStyle/>
              <a:p>
                <a:pPr marL="342900" indent="-342900">
                  <a:buFont typeface="Wingdings" panose="05000000000000000000" pitchFamily="2" charset="2"/>
                  <a:buChar char="v"/>
                </a:pPr>
                <a:r>
                  <a:rPr lang="en-US" sz="2500">
                    <a:latin typeface="Arial" panose="020B0604020202020204" pitchFamily="34" charset="0"/>
                    <a:cs typeface="Arial" panose="020B0604020202020204" pitchFamily="34" charset="0"/>
                  </a:rPr>
                  <a:t>Có thể xác định gia tốc theo công thức a =  </a:t>
                </a:r>
                <a14:m>
                  <m:oMath xmlns:m="http://schemas.openxmlformats.org/officeDocument/2006/math">
                    <m:f>
                      <m:fPr>
                        <m:ctrlPr>
                          <a:rPr lang="en-US" sz="2500" i="1" smtClean="0">
                            <a:latin typeface="Cambria Math" panose="02040503050406030204"/>
                            <a:cs typeface="Arial" panose="020B0604020202020204" pitchFamily="34" charset="0"/>
                          </a:rPr>
                        </m:ctrlPr>
                      </m:fPr>
                      <m:num>
                        <m:sSubSup>
                          <m:sSubSupPr>
                            <m:ctrlPr>
                              <a:rPr lang="en-US" sz="2500" i="1" smtClean="0">
                                <a:latin typeface="Cambria Math" panose="02040503050406030204"/>
                                <a:cs typeface="Arial" panose="020B0604020202020204" pitchFamily="34" charset="0"/>
                              </a:rPr>
                            </m:ctrlPr>
                          </m:sSubSupPr>
                          <m:e>
                            <m:r>
                              <a:rPr lang="en-US" sz="2500" b="0" i="1" smtClean="0">
                                <a:latin typeface="Cambria Math" panose="02040503050406030204" pitchFamily="18" charset="0"/>
                                <a:cs typeface="Arial" panose="020B0604020202020204" pitchFamily="34" charset="0"/>
                              </a:rPr>
                              <m:t>𝑣</m:t>
                            </m:r>
                          </m:e>
                          <m:sub>
                            <m:r>
                              <a:rPr lang="en-US" sz="2500" b="0" i="1" smtClean="0">
                                <a:latin typeface="Cambria Math" panose="02040503050406030204" pitchFamily="18" charset="0"/>
                                <a:cs typeface="Arial" panose="020B0604020202020204" pitchFamily="34" charset="0"/>
                              </a:rPr>
                              <m:t>2</m:t>
                            </m:r>
                          </m:sub>
                          <m:sup>
                            <m:r>
                              <a:rPr lang="en-US" sz="2500" b="0" i="1" smtClean="0">
                                <a:latin typeface="Cambria Math" panose="02040503050406030204" pitchFamily="18" charset="0"/>
                                <a:cs typeface="Arial" panose="020B0604020202020204" pitchFamily="34" charset="0"/>
                              </a:rPr>
                              <m:t>2</m:t>
                            </m:r>
                          </m:sup>
                        </m:sSubSup>
                        <m:r>
                          <a:rPr lang="en-US" sz="2500" b="0" i="1" smtClean="0">
                            <a:latin typeface="Cambria Math" panose="02040503050406030204" pitchFamily="18" charset="0"/>
                            <a:cs typeface="Arial" panose="020B0604020202020204" pitchFamily="34" charset="0"/>
                          </a:rPr>
                          <m:t>−</m:t>
                        </m:r>
                        <m:sSubSup>
                          <m:sSubSupPr>
                            <m:ctrlPr>
                              <a:rPr lang="en-US" sz="2500" i="1">
                                <a:latin typeface="Cambria Math" panose="02040503050406030204"/>
                                <a:cs typeface="Arial" panose="020B0604020202020204" pitchFamily="34" charset="0"/>
                              </a:rPr>
                            </m:ctrlPr>
                          </m:sSubSupPr>
                          <m:e>
                            <m:r>
                              <a:rPr lang="en-US" sz="2500" i="1">
                                <a:latin typeface="Cambria Math" panose="02040503050406030204" pitchFamily="18" charset="0"/>
                                <a:cs typeface="Arial" panose="020B0604020202020204" pitchFamily="34" charset="0"/>
                              </a:rPr>
                              <m:t>𝑣</m:t>
                            </m:r>
                          </m:e>
                          <m:sub>
                            <m:r>
                              <a:rPr lang="en-US" sz="2500" b="0" i="1" smtClean="0">
                                <a:latin typeface="Cambria Math" panose="02040503050406030204" pitchFamily="18" charset="0"/>
                                <a:cs typeface="Arial" panose="020B0604020202020204" pitchFamily="34" charset="0"/>
                              </a:rPr>
                              <m:t>1</m:t>
                            </m:r>
                          </m:sub>
                          <m:sup>
                            <m:r>
                              <a:rPr lang="en-US" sz="2500" i="1">
                                <a:latin typeface="Cambria Math" panose="02040503050406030204" pitchFamily="18" charset="0"/>
                                <a:cs typeface="Arial" panose="020B0604020202020204" pitchFamily="34" charset="0"/>
                              </a:rPr>
                              <m:t>2</m:t>
                            </m:r>
                          </m:sup>
                        </m:sSubSup>
                      </m:num>
                      <m:den>
                        <m:r>
                          <a:rPr lang="en-US" sz="2500" b="0" i="1" smtClean="0">
                            <a:latin typeface="Cambria Math" panose="02040503050406030204" pitchFamily="18" charset="0"/>
                            <a:cs typeface="Arial" panose="020B0604020202020204" pitchFamily="34" charset="0"/>
                          </a:rPr>
                          <m:t>2</m:t>
                        </m:r>
                        <m:r>
                          <a:rPr lang="en-US" sz="2500" b="0" i="1" smtClean="0">
                            <a:latin typeface="Cambria Math" panose="02040503050406030204" pitchFamily="18" charset="0"/>
                            <a:cs typeface="Arial" panose="020B0604020202020204" pitchFamily="34" charset="0"/>
                          </a:rPr>
                          <m:t>.</m:t>
                        </m:r>
                        <m:r>
                          <a:rPr lang="en-US" sz="2500" b="0" i="1" smtClean="0">
                            <a:latin typeface="Cambria Math" panose="02040503050406030204" pitchFamily="18" charset="0"/>
                            <a:cs typeface="Arial" panose="020B0604020202020204" pitchFamily="34" charset="0"/>
                          </a:rPr>
                          <m:t>𝑑</m:t>
                        </m:r>
                      </m:den>
                    </m:f>
                  </m:oMath>
                </a14:m>
                <a:r>
                  <a:rPr lang="en-US" sz="2500">
                    <a:latin typeface="Arial" panose="020B0604020202020204" pitchFamily="34" charset="0"/>
                    <a:cs typeface="Arial" panose="020B0604020202020204" pitchFamily="34" charset="0"/>
                  </a:rPr>
                  <a:t>, trong đó v</a:t>
                </a:r>
                <a:r>
                  <a:rPr lang="en-US" sz="2500" baseline="-25000">
                    <a:latin typeface="Arial" panose="020B0604020202020204" pitchFamily="34" charset="0"/>
                    <a:cs typeface="Arial" panose="020B0604020202020204" pitchFamily="34" charset="0"/>
                  </a:rPr>
                  <a:t>1</a:t>
                </a:r>
                <a:r>
                  <a:rPr lang="en-US" sz="2500">
                    <a:latin typeface="Arial" panose="020B0604020202020204" pitchFamily="34" charset="0"/>
                    <a:cs typeface="Arial" panose="020B0604020202020204" pitchFamily="34" charset="0"/>
                  </a:rPr>
                  <a:t>, v</a:t>
                </a:r>
                <a:r>
                  <a:rPr lang="en-US" sz="2500" baseline="-25000">
                    <a:latin typeface="Arial" panose="020B0604020202020204" pitchFamily="34" charset="0"/>
                    <a:cs typeface="Arial" panose="020B0604020202020204" pitchFamily="34" charset="0"/>
                  </a:rPr>
                  <a:t>2</a:t>
                </a:r>
                <a:r>
                  <a:rPr lang="en-US" sz="2500">
                    <a:latin typeface="Arial" panose="020B0604020202020204" pitchFamily="34" charset="0"/>
                    <a:cs typeface="Arial" panose="020B0604020202020204" pitchFamily="34" charset="0"/>
                  </a:rPr>
                  <a:t> lần lượt là vận tốc tức thời của hai cổng quang điện; </a:t>
                </a:r>
                <a:endParaRPr lang="en-US" sz="2500">
                  <a:latin typeface="Arial" panose="020B0604020202020204" pitchFamily="34" charset="0"/>
                  <a:cs typeface="Arial" panose="020B0604020202020204" pitchFamily="34"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122931" y="3052748"/>
                <a:ext cx="9846731" cy="1085682"/>
              </a:xfrm>
              <a:prstGeom prst="rect">
                <a:avLst/>
              </a:prstGeom>
              <a:blipFill rotWithShape="1">
                <a:blip r:embed="rId4"/>
                <a:stretch>
                  <a:fillRect l="-3" t="-28" b="12"/>
                </a:stretch>
              </a:blipFill>
            </p:spPr>
            <p:txBody>
              <a:bodyPr/>
              <a:lstStyle/>
              <a:p>
                <a:r>
                  <a:rPr lang="en-US" altLang="en-US">
                    <a:noFill/>
                  </a:rPr>
                  <a:t> </a:t>
                </a:r>
              </a:p>
            </p:txBody>
          </p:sp>
        </mc:Fallback>
      </mc:AlternateContent>
      <p:sp>
        <p:nvSpPr>
          <p:cNvPr id="14" name="TextBox 13"/>
          <p:cNvSpPr txBox="1"/>
          <p:nvPr/>
        </p:nvSpPr>
        <p:spPr>
          <a:xfrm>
            <a:off x="1401233" y="4167123"/>
            <a:ext cx="10104104" cy="861774"/>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v</a:t>
            </a:r>
            <a:r>
              <a:rPr lang="en-US" sz="2500" baseline="-25000">
                <a:latin typeface="Arial" panose="020B0604020202020204" pitchFamily="34" charset="0"/>
                <a:cs typeface="Arial" panose="020B0604020202020204" pitchFamily="34" charset="0"/>
              </a:rPr>
              <a:t>1</a:t>
            </a:r>
            <a:r>
              <a:rPr lang="en-US" sz="2500">
                <a:latin typeface="Arial" panose="020B0604020202020204" pitchFamily="34" charset="0"/>
                <a:cs typeface="Arial" panose="020B0604020202020204" pitchFamily="34" charset="0"/>
              </a:rPr>
              <a:t>, v</a:t>
            </a:r>
            <a:r>
              <a:rPr lang="en-US" sz="2500" baseline="-25000">
                <a:latin typeface="Arial" panose="020B0604020202020204" pitchFamily="34" charset="0"/>
                <a:cs typeface="Arial" panose="020B0604020202020204" pitchFamily="34" charset="0"/>
              </a:rPr>
              <a:t>2</a:t>
            </a:r>
            <a:r>
              <a:rPr lang="en-US" sz="2500">
                <a:latin typeface="Arial" panose="020B0604020202020204" pitchFamily="34" charset="0"/>
                <a:cs typeface="Arial" panose="020B0604020202020204" pitchFamily="34" charset="0"/>
              </a:rPr>
              <a:t> được đo bằng cách thay tấm chắn sáng có chiều dài l = 1cm và đặt đồng hồ đo thời gian ở chế độ đo thời gian chắn cổng quang điện.</a:t>
            </a:r>
            <a:endParaRPr lang="en-US" sz="25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1328362"/>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74009" y="769638"/>
            <a:ext cx="10431902" cy="129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Một quả bóng khối lượng 0,50 kg đang nằm yên trên mặt đất. Một cầu thủ đá bóng với một lực 250 N. Thời gian chân tác dụng vào bóng là 0,020 s. Quả bóng bay đi với tốc độ:</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4" name="Picture 4" descr="empty-blue-rectangle"/>
          <p:cNvPicPr>
            <a:picLocks noChangeAspect="1" noChangeArrowheads="1"/>
          </p:cNvPicPr>
          <p:nvPr/>
        </p:nvPicPr>
        <p:blipFill>
          <a:blip r:embed="rId3"/>
          <a:srcRect/>
          <a:stretch>
            <a:fillRect/>
          </a:stretch>
        </p:blipFill>
        <p:spPr bwMode="auto">
          <a:xfrm>
            <a:off x="1194294" y="2582209"/>
            <a:ext cx="3609045" cy="3151487"/>
          </a:xfrm>
          <a:prstGeom prst="rect">
            <a:avLst/>
          </a:prstGeom>
          <a:noFill/>
          <a:ln w="9525">
            <a:noFill/>
            <a:miter lim="800000"/>
            <a:headEnd/>
            <a:tailEnd/>
          </a:ln>
        </p:spPr>
      </p:pic>
      <p:sp>
        <p:nvSpPr>
          <p:cNvPr id="15" name="TextBox 14"/>
          <p:cNvSpPr txBox="1"/>
          <p:nvPr/>
        </p:nvSpPr>
        <p:spPr>
          <a:xfrm>
            <a:off x="1656303" y="2945219"/>
            <a:ext cx="2667000" cy="2400657"/>
          </a:xfrm>
          <a:prstGeom prst="rect">
            <a:avLst/>
          </a:prstGeom>
          <a:noFill/>
        </p:spPr>
        <p:txBody>
          <a:bodyPr wrap="square">
            <a:spAutoFit/>
          </a:bodyPr>
          <a:lstStyle/>
          <a:p>
            <a:pPr marL="342900" marR="0" indent="-342900">
              <a:spcBef>
                <a:spcPts val="600"/>
              </a:spcBef>
              <a:spcAft>
                <a:spcPts val="600"/>
              </a:spcAft>
              <a:buAutoNum type="alphaUcPeriod"/>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0,01 m/s.</a:t>
            </a:r>
            <a:endPar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spcBef>
                <a:spcPts val="600"/>
              </a:spcBef>
              <a:spcAft>
                <a:spcPts val="600"/>
              </a:spcAft>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0,10 m/s.</a:t>
            </a:r>
            <a:endPar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spcBef>
                <a:spcPts val="600"/>
              </a:spcBef>
              <a:spcAft>
                <a:spcPts val="600"/>
              </a:spcAft>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 2,50 m/s.</a:t>
            </a:r>
            <a:endPar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spcBef>
                <a:spcPts val="600"/>
              </a:spcBef>
              <a:spcAft>
                <a:spcPts val="600"/>
              </a:spcAft>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 10,00 m/s.</a:t>
            </a:r>
            <a:endParaRPr lang="en-US" sz="3000">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6" name="Picture 5" descr="A person kicking a football ball&#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002" y="2557694"/>
            <a:ext cx="5022998" cy="3202583"/>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533099"/>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74009" y="769638"/>
            <a:ext cx="10431902" cy="48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600">
                <a:solidFill>
                  <a:srgbClr val="000000"/>
                </a:solidFill>
                <a:effectLst/>
                <a:latin typeface="Arial" panose="020B0604020202020204" pitchFamily="34" charset="0"/>
                <a:ea typeface="Times New Roman" panose="02020603050405020304" pitchFamily="18" charset="0"/>
              </a:rPr>
              <a:t>Tại sao máy bay khối lượng càng lớn thì đường băng phải càng dài?</a:t>
            </a:r>
            <a:endParaRPr lang="en-US" sz="2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3" name="Picture 12" descr="A plane taking off from a runway&#10;&#10;Description automatically generated with low confidence"/>
          <p:cNvPicPr>
            <a:picLocks noChangeAspect="1"/>
          </p:cNvPicPr>
          <p:nvPr/>
        </p:nvPicPr>
        <p:blipFill rotWithShape="1">
          <a:blip r:embed="rId3">
            <a:extLst>
              <a:ext uri="{28A0092B-C50C-407E-A947-70E740481C1C}">
                <a14:useLocalDpi xmlns:a14="http://schemas.microsoft.com/office/drawing/2010/main" val="0"/>
              </a:ext>
            </a:extLst>
          </a:blip>
          <a:srcRect t="13958" r="-703" b="8889"/>
          <a:stretch>
            <a:fillRect/>
          </a:stretch>
        </p:blipFill>
        <p:spPr>
          <a:xfrm>
            <a:off x="864979" y="1414003"/>
            <a:ext cx="11049962" cy="5291160"/>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2"/>
            <a:ext cx="11275469" cy="1798694"/>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1183164" y="807179"/>
            <a:ext cx="10305962" cy="1709058"/>
          </a:xfrm>
          <a:prstGeom prst="rect">
            <a:avLst/>
          </a:prstGeom>
          <a:noFill/>
          <a:ln>
            <a:noFill/>
          </a:ln>
          <a:effectLst/>
        </p:spPr>
        <p:txBody>
          <a:bodyPr wrap="square">
            <a:spAutoFit/>
          </a:bodyPr>
          <a:lstStyle/>
          <a:p>
            <a:pPr marL="0" marR="0">
              <a:lnSpc>
                <a:spcPct val="107000"/>
              </a:lnSpc>
              <a:spcBef>
                <a:spcPts val="0"/>
              </a:spcBef>
              <a:spcAft>
                <a:spcPts val="0"/>
              </a:spcAft>
            </a:pP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Đấy</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chở</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hàng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nó</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chuyển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nhận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xét</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xem</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tốc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hay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giảm</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nếu</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Giữ</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nguyên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đẩy</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khối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lên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Giữ</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nguyên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khối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đẩy</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lên</a:t>
            </a:r>
            <a:endParaRPr lang="en-US" sz="2500" dirty="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15" name="Group 14"/>
          <p:cNvGrpSpPr/>
          <p:nvPr/>
        </p:nvGrpSpPr>
        <p:grpSpPr>
          <a:xfrm>
            <a:off x="354750" y="489991"/>
            <a:ext cx="573943" cy="732171"/>
            <a:chOff x="492857" y="487470"/>
            <a:chExt cx="573943" cy="732171"/>
          </a:xfrm>
        </p:grpSpPr>
        <p:grpSp>
          <p:nvGrpSpPr>
            <p:cNvPr id="16" name="Group 15"/>
            <p:cNvGrpSpPr/>
            <p:nvPr/>
          </p:nvGrpSpPr>
          <p:grpSpPr>
            <a:xfrm>
              <a:off x="492857" y="487470"/>
              <a:ext cx="573943" cy="531990"/>
              <a:chOff x="492857" y="307120"/>
              <a:chExt cx="758778" cy="712340"/>
            </a:xfrm>
          </p:grpSpPr>
          <p:sp>
            <p:nvSpPr>
              <p:cNvPr id="20" name="Oval 19"/>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17" name="Picture 16" descr="A picture containing handwea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pic>
        <p:nvPicPr>
          <p:cNvPr id="3" name="Picture 2"/>
          <p:cNvPicPr>
            <a:picLocks noChangeAspect="1"/>
          </p:cNvPicPr>
          <p:nvPr/>
        </p:nvPicPr>
        <p:blipFill>
          <a:blip r:embed="rId5"/>
          <a:stretch>
            <a:fillRect/>
          </a:stretch>
        </p:blipFill>
        <p:spPr>
          <a:xfrm>
            <a:off x="1781175" y="2953415"/>
            <a:ext cx="8629650" cy="3228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2 Newton</a:t>
              </a:r>
              <a:endParaRPr lang="en-US" sz="2800" dirty="0">
                <a:cs typeface="Arial" panose="020B0604020202020204" pitchFamily="34" charset="0"/>
              </a:endParaRPr>
            </a:p>
          </p:txBody>
        </p:sp>
      </p:grpSp>
      <p:sp>
        <p:nvSpPr>
          <p:cNvPr id="16" name="TextBox 15"/>
          <p:cNvSpPr txBox="1"/>
          <p:nvPr/>
        </p:nvSpPr>
        <p:spPr>
          <a:xfrm>
            <a:off x="784337" y="727499"/>
            <a:ext cx="10212074" cy="769441"/>
          </a:xfrm>
          <a:prstGeom prst="rect">
            <a:avLst/>
          </a:prstGeom>
          <a:noFill/>
        </p:spPr>
        <p:txBody>
          <a:bodyPr wrap="square">
            <a:spAutoFit/>
          </a:bodyPr>
          <a:lstStyle/>
          <a:p>
            <a:pPr algn="ctr">
              <a:spcAft>
                <a:spcPts val="600"/>
              </a:spcAft>
            </a:pPr>
            <a:r>
              <a:rPr lang="en-US" sz="2200" i="1">
                <a:latin typeface="Arial" panose="020B0604020202020204" pitchFamily="34" charset="0"/>
                <a:cs typeface="Arial" panose="020B0604020202020204" pitchFamily="34" charset="0"/>
              </a:rPr>
              <a:t>Từ quan sát và thí nghiệm, Newton đã khái quát mối liên hệ giữa ba đại lượng: gia tốc, lực và khối Iượng trong một PT vectơ đơn giản gọi là ĐL 2 Newton:</a:t>
            </a:r>
            <a:endParaRPr lang="en-US" sz="2200" b="1">
              <a:latin typeface="Arial" panose="020B0604020202020204" pitchFamily="34" charset="0"/>
              <a:cs typeface="Arial" panose="020B0604020202020204" pitchFamily="34" charset="0"/>
            </a:endParaRPr>
          </a:p>
        </p:txBody>
      </p:sp>
      <p:pic>
        <p:nvPicPr>
          <p:cNvPr id="14" name="Picture 4" descr="empty-blue-rectangle"/>
          <p:cNvPicPr>
            <a:picLocks noChangeAspect="1" noChangeArrowheads="1"/>
          </p:cNvPicPr>
          <p:nvPr/>
        </p:nvPicPr>
        <p:blipFill>
          <a:blip r:embed="rId3"/>
          <a:srcRect/>
          <a:stretch>
            <a:fillRect/>
          </a:stretch>
        </p:blipFill>
        <p:spPr bwMode="auto">
          <a:xfrm>
            <a:off x="900582" y="1521474"/>
            <a:ext cx="10561549" cy="1523495"/>
          </a:xfrm>
          <a:prstGeom prst="rect">
            <a:avLst/>
          </a:prstGeom>
          <a:noFill/>
          <a:ln w="9525">
            <a:noFill/>
            <a:miter lim="800000"/>
            <a:headEnd/>
            <a:tailEnd/>
          </a:ln>
        </p:spPr>
      </p:pic>
      <p:sp>
        <p:nvSpPr>
          <p:cNvPr id="17" name="Rectangle 41"/>
          <p:cNvSpPr>
            <a:spLocks noChangeArrowheads="1"/>
          </p:cNvSpPr>
          <p:nvPr/>
        </p:nvSpPr>
        <p:spPr bwMode="auto">
          <a:xfrm>
            <a:off x="1529725" y="1584384"/>
            <a:ext cx="9466686" cy="131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0"/>
              </a:spcBef>
              <a:buFontTx/>
              <a:buNone/>
            </a:pPr>
            <a:r>
              <a:rPr lang="en-US" altLang="en-US" sz="2600" b="1" dirty="0">
                <a:cs typeface="Arial" panose="020B0604020202020204" pitchFamily="34" charset="0"/>
              </a:rPr>
              <a:t>Gia </a:t>
            </a:r>
            <a:r>
              <a:rPr lang="en-US" altLang="en-US" sz="2600" b="1" dirty="0" err="1">
                <a:cs typeface="Arial" panose="020B0604020202020204" pitchFamily="34" charset="0"/>
              </a:rPr>
              <a:t>tốc</a:t>
            </a:r>
            <a:r>
              <a:rPr lang="en-US" altLang="en-US" sz="2600" b="1" dirty="0">
                <a:cs typeface="Arial" panose="020B0604020202020204" pitchFamily="34" charset="0"/>
              </a:rPr>
              <a:t> </a:t>
            </a:r>
            <a:r>
              <a:rPr lang="en-US" altLang="en-US" sz="2600" dirty="0" err="1">
                <a:cs typeface="Arial" panose="020B0604020202020204" pitchFamily="34" charset="0"/>
              </a:rPr>
              <a:t>của</a:t>
            </a:r>
            <a:r>
              <a:rPr lang="en-US" altLang="en-US" sz="2600" dirty="0">
                <a:cs typeface="Arial" panose="020B0604020202020204" pitchFamily="34" charset="0"/>
              </a:rPr>
              <a:t> </a:t>
            </a:r>
            <a:r>
              <a:rPr lang="en-US" altLang="en-US" sz="2600" dirty="0" err="1">
                <a:cs typeface="Arial" panose="020B0604020202020204" pitchFamily="34" charset="0"/>
              </a:rPr>
              <a:t>một</a:t>
            </a:r>
            <a:r>
              <a:rPr lang="en-US" altLang="en-US" sz="2600" dirty="0">
                <a:cs typeface="Arial" panose="020B0604020202020204" pitchFamily="34" charset="0"/>
              </a:rPr>
              <a:t> </a:t>
            </a:r>
            <a:r>
              <a:rPr lang="en-US" altLang="en-US" sz="2600" dirty="0" err="1">
                <a:cs typeface="Arial" panose="020B0604020202020204" pitchFamily="34" charset="0"/>
              </a:rPr>
              <a:t>vật</a:t>
            </a:r>
            <a:r>
              <a:rPr lang="en-US" altLang="en-US" sz="2600" dirty="0">
                <a:cs typeface="Arial" panose="020B0604020202020204" pitchFamily="34" charset="0"/>
              </a:rPr>
              <a:t> </a:t>
            </a:r>
            <a:r>
              <a:rPr lang="en-US" altLang="en-US" sz="2600" b="1" dirty="0" err="1">
                <a:cs typeface="Arial" panose="020B0604020202020204" pitchFamily="34" charset="0"/>
              </a:rPr>
              <a:t>cùng</a:t>
            </a:r>
            <a:r>
              <a:rPr lang="en-US" altLang="en-US" sz="2600" b="1" dirty="0">
                <a:cs typeface="Arial" panose="020B0604020202020204" pitchFamily="34" charset="0"/>
              </a:rPr>
              <a:t> </a:t>
            </a:r>
            <a:r>
              <a:rPr lang="en-US" altLang="en-US" sz="2600" b="1" dirty="0" err="1">
                <a:cs typeface="Arial" panose="020B0604020202020204" pitchFamily="34" charset="0"/>
              </a:rPr>
              <a:t>hướng</a:t>
            </a:r>
            <a:r>
              <a:rPr lang="en-US" altLang="en-US" sz="2600" b="1" dirty="0">
                <a:cs typeface="Arial" panose="020B0604020202020204" pitchFamily="34" charset="0"/>
              </a:rPr>
              <a:t> </a:t>
            </a:r>
            <a:r>
              <a:rPr lang="en-US" altLang="en-US" sz="2600" dirty="0" err="1">
                <a:cs typeface="Arial" panose="020B0604020202020204" pitchFamily="34" charset="0"/>
              </a:rPr>
              <a:t>với</a:t>
            </a:r>
            <a:r>
              <a:rPr lang="en-US" altLang="en-US" sz="2600" dirty="0">
                <a:cs typeface="Arial" panose="020B0604020202020204" pitchFamily="34" charset="0"/>
              </a:rPr>
              <a:t> </a:t>
            </a:r>
            <a:r>
              <a:rPr lang="en-US" altLang="en-US" sz="2600" b="1" dirty="0" err="1">
                <a:cs typeface="Arial" panose="020B0604020202020204" pitchFamily="34" charset="0"/>
              </a:rPr>
              <a:t>lực</a:t>
            </a:r>
            <a:r>
              <a:rPr lang="en-US" altLang="en-US" sz="2600" b="1" dirty="0">
                <a:cs typeface="Arial" panose="020B0604020202020204" pitchFamily="34" charset="0"/>
              </a:rPr>
              <a:t> </a:t>
            </a:r>
            <a:r>
              <a:rPr lang="en-US" altLang="en-US" sz="2600" b="1" dirty="0" err="1">
                <a:cs typeface="Arial" panose="020B0604020202020204" pitchFamily="34" charset="0"/>
              </a:rPr>
              <a:t>tác</a:t>
            </a:r>
            <a:r>
              <a:rPr lang="en-US" altLang="en-US" sz="2600" b="1" dirty="0">
                <a:cs typeface="Arial" panose="020B0604020202020204" pitchFamily="34" charset="0"/>
              </a:rPr>
              <a:t> </a:t>
            </a:r>
            <a:r>
              <a:rPr lang="en-US" altLang="en-US" sz="2600" b="1" dirty="0" err="1">
                <a:cs typeface="Arial" panose="020B0604020202020204" pitchFamily="34" charset="0"/>
              </a:rPr>
              <a:t>dụng</a:t>
            </a:r>
            <a:r>
              <a:rPr lang="en-US" altLang="en-US" sz="2600" b="1" dirty="0">
                <a:cs typeface="Arial" panose="020B0604020202020204" pitchFamily="34" charset="0"/>
              </a:rPr>
              <a:t> </a:t>
            </a:r>
            <a:r>
              <a:rPr lang="en-US" altLang="en-US" sz="2600" dirty="0" err="1">
                <a:cs typeface="Arial" panose="020B0604020202020204" pitchFamily="34" charset="0"/>
              </a:rPr>
              <a:t>lên</a:t>
            </a:r>
            <a:r>
              <a:rPr lang="en-US" altLang="en-US" sz="2600" dirty="0">
                <a:cs typeface="Arial" panose="020B0604020202020204" pitchFamily="34" charset="0"/>
              </a:rPr>
              <a:t> </a:t>
            </a:r>
            <a:r>
              <a:rPr lang="en-US" altLang="en-US" sz="2600" dirty="0" err="1">
                <a:cs typeface="Arial" panose="020B0604020202020204" pitchFamily="34" charset="0"/>
              </a:rPr>
              <a:t>vật</a:t>
            </a:r>
            <a:r>
              <a:rPr lang="en-US" altLang="en-US" sz="2600">
                <a:cs typeface="Arial" panose="020B0604020202020204" pitchFamily="34" charset="0"/>
              </a:rPr>
              <a:t>. </a:t>
            </a:r>
            <a:endParaRPr lang="en-US" altLang="en-US" sz="2600">
              <a:cs typeface="Arial" panose="020B0604020202020204" pitchFamily="34" charset="0"/>
            </a:endParaRPr>
          </a:p>
          <a:p>
            <a:pPr eaLnBrk="1" hangingPunct="1">
              <a:spcBef>
                <a:spcPts val="0"/>
              </a:spcBef>
              <a:buFontTx/>
              <a:buNone/>
            </a:pPr>
            <a:r>
              <a:rPr lang="en-US" altLang="en-US" sz="2600" b="1">
                <a:cs typeface="Arial" panose="020B0604020202020204" pitchFamily="34" charset="0"/>
              </a:rPr>
              <a:t>Độ lớn của gia tốc tỉ lệ thuận </a:t>
            </a:r>
            <a:r>
              <a:rPr lang="en-US" altLang="en-US" sz="2600">
                <a:cs typeface="Arial" panose="020B0604020202020204" pitchFamily="34" charset="0"/>
              </a:rPr>
              <a:t>với độ lớn của lực và </a:t>
            </a:r>
            <a:r>
              <a:rPr lang="en-US" altLang="en-US" sz="2600" b="1">
                <a:cs typeface="Arial" panose="020B0604020202020204" pitchFamily="34" charset="0"/>
              </a:rPr>
              <a:t>tỉ lệ nghịch</a:t>
            </a:r>
            <a:r>
              <a:rPr lang="en-US" altLang="en-US" sz="2600">
                <a:cs typeface="Arial" panose="020B0604020202020204" pitchFamily="34" charset="0"/>
              </a:rPr>
              <a:t> với khối lượng của vật.  </a:t>
            </a:r>
            <a:endParaRPr lang="en-US" altLang="en-US" sz="2600" dirty="0">
              <a:cs typeface="Arial" panose="020B0604020202020204" pitchFamily="34" charset="0"/>
            </a:endParaRPr>
          </a:p>
        </p:txBody>
      </p:sp>
      <p:grpSp>
        <p:nvGrpSpPr>
          <p:cNvPr id="2" name="Group 1"/>
          <p:cNvGrpSpPr/>
          <p:nvPr/>
        </p:nvGrpSpPr>
        <p:grpSpPr>
          <a:xfrm>
            <a:off x="2121458" y="3107880"/>
            <a:ext cx="2235779" cy="1234560"/>
            <a:chOff x="3689619" y="4499754"/>
            <a:chExt cx="2455471" cy="1355755"/>
          </a:xfrm>
        </p:grpSpPr>
        <p:pic>
          <p:nvPicPr>
            <p:cNvPr id="13" name="Picture 12" descr="empty-red-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619" y="4499754"/>
              <a:ext cx="2455471" cy="135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8" name="Object 29"/>
                <p:cNvSpPr txBox="1"/>
                <p:nvPr/>
              </p:nvSpPr>
              <p:spPr bwMode="auto">
                <a:xfrm>
                  <a:off x="4201991" y="4572000"/>
                  <a:ext cx="1723407" cy="1211262"/>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acc>
                          <m:accPr>
                            <m:chr m:val="⃗"/>
                            <m:ctrlPr>
                              <a:rPr lang="en-US" sz="2800" i="1">
                                <a:solidFill>
                                  <a:srgbClr val="000000"/>
                                </a:solidFill>
                                <a:latin typeface="Cambria Math" panose="02040503050406030204"/>
                              </a:rPr>
                            </m:ctrlPr>
                          </m:accPr>
                          <m:e>
                            <m:r>
                              <a:rPr lang="en-US" sz="2800" i="1">
                                <a:solidFill>
                                  <a:srgbClr val="000000"/>
                                </a:solidFill>
                                <a:latin typeface="Cambria Math" panose="02040503050406030204" pitchFamily="18" charset="0"/>
                              </a:rPr>
                              <m:t>𝑎</m:t>
                            </m:r>
                          </m:e>
                        </m:acc>
                        <m:r>
                          <a:rPr lang="en-US" sz="2800" i="1">
                            <a:solidFill>
                              <a:srgbClr val="000000"/>
                            </a:solidFill>
                            <a:latin typeface="Cambria Math" panose="02040503050406030204" pitchFamily="18" charset="0"/>
                          </a:rPr>
                          <m:t>=</m:t>
                        </m:r>
                        <m:f>
                          <m:fPr>
                            <m:ctrlPr>
                              <a:rPr lang="en-US" sz="2800" i="1">
                                <a:solidFill>
                                  <a:srgbClr val="000000"/>
                                </a:solidFill>
                                <a:latin typeface="Cambria Math" panose="02040503050406030204"/>
                              </a:rPr>
                            </m:ctrlPr>
                          </m:fPr>
                          <m:num>
                            <m:acc>
                              <m:accPr>
                                <m:chr m:val="⃗"/>
                                <m:ctrlPr>
                                  <a:rPr lang="en-US" sz="2800" i="1">
                                    <a:solidFill>
                                      <a:srgbClr val="000000"/>
                                    </a:solidFill>
                                    <a:latin typeface="Cambria Math" panose="02040503050406030204"/>
                                  </a:rPr>
                                </m:ctrlPr>
                              </m:accPr>
                              <m:e>
                                <m:r>
                                  <a:rPr lang="en-US" sz="2800" i="1">
                                    <a:solidFill>
                                      <a:srgbClr val="000000"/>
                                    </a:solidFill>
                                    <a:latin typeface="Cambria Math" panose="02040503050406030204" pitchFamily="18" charset="0"/>
                                  </a:rPr>
                                  <m:t>𝐹</m:t>
                                </m:r>
                              </m:e>
                            </m:acc>
                          </m:num>
                          <m:den>
                            <m:r>
                              <a:rPr lang="en-US" sz="2800" i="1">
                                <a:solidFill>
                                  <a:srgbClr val="000000"/>
                                </a:solidFill>
                                <a:latin typeface="Cambria Math" panose="02040503050406030204" pitchFamily="18" charset="0"/>
                              </a:rPr>
                              <m:t>𝑚</m:t>
                            </m:r>
                          </m:den>
                        </m:f>
                      </m:oMath>
                    </m:oMathPara>
                  </a14:m>
                  <a:endParaRPr lang="en-US" sz="2800"/>
                </a:p>
              </p:txBody>
            </p:sp>
          </mc:Choice>
          <mc:Fallback>
            <p:sp>
              <p:nvSpPr>
                <p:cNvPr id="18" name="Object 29"/>
                <p:cNvSpPr txBox="1">
                  <a:spLocks noRot="1" noChangeAspect="1" noMove="1" noResize="1" noEditPoints="1" noAdjustHandles="1" noChangeArrowheads="1" noChangeShapeType="1" noTextEdit="1"/>
                </p:cNvSpPr>
                <p:nvPr/>
              </p:nvSpPr>
              <p:spPr bwMode="auto">
                <a:xfrm>
                  <a:off x="4201991" y="4572000"/>
                  <a:ext cx="1723407" cy="1211262"/>
                </a:xfrm>
                <a:prstGeom prst="rect">
                  <a:avLst/>
                </a:prstGeom>
                <a:blipFill rotWithShape="1">
                  <a:blip r:embed="rId5"/>
                </a:blipFill>
                <a:ln>
                  <a:noFill/>
                </a:ln>
                <a:effectLst/>
              </p:spPr>
              <p:txBody>
                <a:bodyPr/>
                <a:lstStyle/>
                <a:p>
                  <a:r>
                    <a:rPr lang="en-US" altLang="en-US">
                      <a:noFill/>
                    </a:rPr>
                    <a:t> </a:t>
                  </a:r>
                </a:p>
              </p:txBody>
            </p:sp>
          </mc:Fallback>
        </mc:AlternateContent>
      </p:grpSp>
      <p:sp>
        <p:nvSpPr>
          <p:cNvPr id="20" name="TextBox 19"/>
          <p:cNvSpPr txBox="1"/>
          <p:nvPr/>
        </p:nvSpPr>
        <p:spPr>
          <a:xfrm>
            <a:off x="5306414" y="3292708"/>
            <a:ext cx="1320800" cy="477054"/>
          </a:xfrm>
          <a:prstGeom prst="rect">
            <a:avLst/>
          </a:prstGeom>
          <a:noFill/>
        </p:spPr>
        <p:txBody>
          <a:bodyPr wrap="square">
            <a:spAutoFit/>
          </a:bodyPr>
          <a:lstStyle/>
          <a:p>
            <a:pPr algn="ctr" rtl="0">
              <a:spcBef>
                <a:spcPts val="0"/>
              </a:spcBef>
              <a:spcAft>
                <a:spcPts val="500"/>
              </a:spcAft>
            </a:pPr>
            <a:r>
              <a:rPr lang="en-US" sz="2500" i="1">
                <a:latin typeface="Arial" panose="020B0604020202020204" pitchFamily="34" charset="0"/>
                <a:cs typeface="Arial" panose="020B0604020202020204" pitchFamily="34" charset="0"/>
              </a:rPr>
              <a:t>hay</a:t>
            </a:r>
            <a:endParaRPr lang="vi-VN" sz="2500" i="1">
              <a:effectLst/>
              <a:latin typeface="Arial" panose="020B0604020202020204" pitchFamily="34" charset="0"/>
              <a:cs typeface="Arial" panose="020B0604020202020204" pitchFamily="34" charset="0"/>
            </a:endParaRPr>
          </a:p>
        </p:txBody>
      </p:sp>
      <p:grpSp>
        <p:nvGrpSpPr>
          <p:cNvPr id="21" name="Group 20"/>
          <p:cNvGrpSpPr/>
          <p:nvPr/>
        </p:nvGrpSpPr>
        <p:grpSpPr>
          <a:xfrm>
            <a:off x="6788328" y="3247823"/>
            <a:ext cx="2455471" cy="677878"/>
            <a:chOff x="3689619" y="4499754"/>
            <a:chExt cx="2455471" cy="1355755"/>
          </a:xfrm>
        </p:grpSpPr>
        <p:pic>
          <p:nvPicPr>
            <p:cNvPr id="22" name="Picture 21" descr="empty-red-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619" y="4499754"/>
              <a:ext cx="2455471" cy="135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3" name="Object 29"/>
                <p:cNvSpPr txBox="1"/>
                <p:nvPr/>
              </p:nvSpPr>
              <p:spPr bwMode="auto">
                <a:xfrm>
                  <a:off x="4201991" y="4572000"/>
                  <a:ext cx="1723407" cy="1211262"/>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acc>
                          <m:accPr>
                            <m:chr m:val="⃗"/>
                            <m:ctrlPr>
                              <a:rPr lang="en-US" sz="2800" i="1" smtClean="0">
                                <a:solidFill>
                                  <a:srgbClr val="000000"/>
                                </a:solidFill>
                                <a:latin typeface="Cambria Math" panose="02040503050406030204"/>
                              </a:rPr>
                            </m:ctrlPr>
                          </m:accPr>
                          <m:e>
                            <m:r>
                              <a:rPr lang="en-US" sz="2800" b="0" i="1" smtClean="0">
                                <a:solidFill>
                                  <a:srgbClr val="000000"/>
                                </a:solidFill>
                                <a:latin typeface="Cambria Math" panose="02040503050406030204" pitchFamily="18" charset="0"/>
                              </a:rPr>
                              <m:t>𝐹</m:t>
                            </m:r>
                          </m:e>
                        </m:acc>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𝑚</m:t>
                        </m:r>
                        <m:acc>
                          <m:accPr>
                            <m:chr m:val="⃗"/>
                            <m:ctrlPr>
                              <a:rPr lang="en-US" sz="2800" i="1">
                                <a:solidFill>
                                  <a:srgbClr val="000000"/>
                                </a:solidFill>
                                <a:latin typeface="Cambria Math" panose="02040503050406030204"/>
                              </a:rPr>
                            </m:ctrlPr>
                          </m:accPr>
                          <m:e>
                            <m:r>
                              <a:rPr lang="en-US" sz="2800" b="0" i="1" smtClean="0">
                                <a:solidFill>
                                  <a:srgbClr val="000000"/>
                                </a:solidFill>
                                <a:latin typeface="Cambria Math" panose="02040503050406030204" pitchFamily="18" charset="0"/>
                              </a:rPr>
                              <m:t>𝑎</m:t>
                            </m:r>
                          </m:e>
                        </m:acc>
                      </m:oMath>
                    </m:oMathPara>
                  </a14:m>
                  <a:endParaRPr lang="en-US" sz="2800"/>
                </a:p>
              </p:txBody>
            </p:sp>
          </mc:Choice>
          <mc:Fallback>
            <p:sp>
              <p:nvSpPr>
                <p:cNvPr id="23" name="Object 29"/>
                <p:cNvSpPr txBox="1">
                  <a:spLocks noRot="1" noChangeAspect="1" noMove="1" noResize="1" noEditPoints="1" noAdjustHandles="1" noChangeArrowheads="1" noChangeShapeType="1" noTextEdit="1"/>
                </p:cNvSpPr>
                <p:nvPr/>
              </p:nvSpPr>
              <p:spPr bwMode="auto">
                <a:xfrm>
                  <a:off x="4201991" y="4572000"/>
                  <a:ext cx="1723407" cy="1211262"/>
                </a:xfrm>
                <a:prstGeom prst="rect">
                  <a:avLst/>
                </a:prstGeom>
                <a:blipFill rotWithShape="1">
                  <a:blip r:embed="rId6"/>
                </a:blipFill>
                <a:ln>
                  <a:noFill/>
                </a:ln>
                <a:effectLst/>
              </p:spPr>
              <p:txBody>
                <a:bodyPr/>
                <a:lstStyle/>
                <a:p>
                  <a:r>
                    <a:rPr lang="en-US" altLang="en-US">
                      <a:noFill/>
                    </a:rPr>
                    <a:t> </a:t>
                  </a:r>
                </a:p>
              </p:txBody>
            </p:sp>
          </mc:Fallback>
        </mc:AlternateContent>
      </p:grpSp>
      <p:pic>
        <p:nvPicPr>
          <p:cNvPr id="24" name="Content Placeholder 4" descr="A picture containing outdoor, transport, handcart&#10;&#10;Description automatically generated"/>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t="-2139" r="50" b="-171"/>
          <a:stretch>
            <a:fillRect/>
          </a:stretch>
        </p:blipFill>
        <p:spPr>
          <a:xfrm>
            <a:off x="4254778" y="4308506"/>
            <a:ext cx="3424072" cy="2339528"/>
          </a:xfrm>
          <a:prstGeom prst="rect">
            <a:avLst/>
          </a:prstGeom>
          <a:ln>
            <a:noFill/>
          </a:ln>
          <a:effectLst>
            <a:softEdge rad="112500"/>
          </a:effectLst>
        </p:spPr>
      </p:pic>
      <p:pic>
        <p:nvPicPr>
          <p:cNvPr id="25" name="Content Placeholder 3" descr="A picture containing sky, outdoor&#10;&#10;Description automatically generated"/>
          <p:cNvPicPr>
            <a:picLocks noChangeAspect="1"/>
          </p:cNvPicPr>
          <p:nvPr/>
        </p:nvPicPr>
        <p:blipFill rotWithShape="1">
          <a:blip r:embed="rId8">
            <a:extLst>
              <a:ext uri="{28A0092B-C50C-407E-A947-70E740481C1C}">
                <a14:useLocalDpi xmlns:a14="http://schemas.microsoft.com/office/drawing/2010/main" val="0"/>
              </a:ext>
            </a:extLst>
          </a:blip>
          <a:srcRect r="7392" b="7252"/>
          <a:stretch>
            <a:fillRect/>
          </a:stretch>
        </p:blipFill>
        <p:spPr>
          <a:xfrm>
            <a:off x="7772400" y="4341422"/>
            <a:ext cx="3424072" cy="2289013"/>
          </a:xfrm>
          <a:prstGeom prst="rect">
            <a:avLst/>
          </a:prstGeom>
          <a:ln>
            <a:noFill/>
          </a:ln>
          <a:effectLst>
            <a:softEdge rad="112500"/>
          </a:effectLst>
        </p:spPr>
      </p:pic>
      <p:sp>
        <p:nvSpPr>
          <p:cNvPr id="26" name="TextBox 25"/>
          <p:cNvSpPr txBox="1"/>
          <p:nvPr/>
        </p:nvSpPr>
        <p:spPr>
          <a:xfrm>
            <a:off x="1157625" y="4953000"/>
            <a:ext cx="2719601" cy="923330"/>
          </a:xfrm>
          <a:prstGeom prst="rect">
            <a:avLst/>
          </a:prstGeom>
          <a:noFill/>
        </p:spPr>
        <p:txBody>
          <a:bodyPr wrap="square">
            <a:spAutoFit/>
          </a:bodyPr>
          <a:lstStyle/>
          <a:p>
            <a:pPr algn="ctr"/>
            <a:r>
              <a:rPr lang="en-US" sz="1800" i="1">
                <a:latin typeface="Arial" panose="020B0604020202020204" pitchFamily="34" charset="0"/>
                <a:cs typeface="Arial" panose="020B0604020202020204" pitchFamily="34" charset="0"/>
              </a:rPr>
              <a:t>VD: Trong thực tế khối lượng m càng lớn thì cần lực F lớn hơn để đẩy đi</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242" name="Object 6"/>
              <p:cNvSpPr txBox="1"/>
              <p:nvPr/>
            </p:nvSpPr>
            <p:spPr bwMode="auto">
              <a:xfrm>
                <a:off x="12218988" y="3543301"/>
                <a:ext cx="34925" cy="117475"/>
              </a:xfrm>
              <a:prstGeom prst="rect">
                <a:avLst/>
              </a:prstGeom>
              <a:solidFill>
                <a:schemeClr val="bg1"/>
              </a:solidFill>
              <a:ln>
                <a:noFill/>
              </a:ln>
            </p:spPr>
            <p:txBody>
              <a:bodyPr>
                <a:normAutofit fontScale="25000" lnSpcReduction="20000"/>
              </a:bodyPr>
              <a:lstStyle/>
              <a:p>
                <a14:m>
                  <m:oMathPara xmlns:m="http://schemas.openxmlformats.org/officeDocument/2006/math">
                    <m:oMathParaPr>
                      <m:jc m:val="left"/>
                    </m:oMathParaPr>
                    <m:oMath xmlns:m="http://schemas.openxmlformats.org/officeDocument/2006/math">
                      <m:acc>
                        <m:accPr>
                          <m:chr m:val="⃗"/>
                          <m:ctrlPr>
                            <a:rPr lang="en-US" i="1">
                              <a:solidFill>
                                <a:srgbClr val="000000"/>
                              </a:solidFill>
                              <a:latin typeface="Cambria Math" panose="02040503050406030204"/>
                            </a:rPr>
                          </m:ctrlPr>
                        </m:accPr>
                        <m:e>
                          <m:r>
                            <m:rPr>
                              <m:sty m:val="p"/>
                            </m:rPr>
                            <a:rPr lang="en-US" i="0">
                              <a:solidFill>
                                <a:srgbClr val="000000"/>
                              </a:solidFill>
                              <a:latin typeface="Cambria Math" panose="02040503050406030204" pitchFamily="18" charset="0"/>
                            </a:rPr>
                            <m:t>a</m:t>
                          </m:r>
                        </m:e>
                      </m:acc>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 </m:t>
                      </m:r>
                      <m:f>
                        <m:fPr>
                          <m:ctrlPr>
                            <a:rPr lang="en-US" i="1">
                              <a:solidFill>
                                <a:srgbClr val="000000"/>
                              </a:solidFill>
                              <a:latin typeface="Cambria Math" panose="02040503050406030204"/>
                            </a:rPr>
                          </m:ctrlPr>
                        </m:fPr>
                        <m:num>
                          <m:acc>
                            <m:accPr>
                              <m:chr m:val="⃗"/>
                              <m:ctrlPr>
                                <a:rPr lang="en-US" i="1">
                                  <a:solidFill>
                                    <a:srgbClr val="000000"/>
                                  </a:solidFill>
                                  <a:latin typeface="Cambria Math" panose="02040503050406030204"/>
                                </a:rPr>
                              </m:ctrlPr>
                            </m:accPr>
                            <m:e>
                              <m:r>
                                <m:rPr>
                                  <m:sty m:val="p"/>
                                </m:rPr>
                                <a:rPr lang="en-US" i="0">
                                  <a:solidFill>
                                    <a:srgbClr val="000000"/>
                                  </a:solidFill>
                                  <a:latin typeface="Cambria Math" panose="02040503050406030204" pitchFamily="18" charset="0"/>
                                </a:rPr>
                                <m:t>F</m:t>
                              </m:r>
                            </m:e>
                          </m:acc>
                        </m:num>
                        <m:den>
                          <m:r>
                            <m:rPr>
                              <m:nor/>
                            </m:rPr>
                            <a:rPr lang="en-US" i="0">
                              <a:solidFill>
                                <a:srgbClr val="000000"/>
                              </a:solidFill>
                              <a:latin typeface="Cambria Math" panose="02040503050406030204" pitchFamily="18" charset="0"/>
                            </a:rPr>
                            <m:t>m</m:t>
                          </m:r>
                          <m:r>
                            <m:rPr>
                              <m:nor/>
                            </m:rPr>
                            <a:rPr lang="en-US" i="0">
                              <a:solidFill>
                                <a:srgbClr val="000000"/>
                              </a:solidFill>
                              <a:latin typeface="Cambria Math" panose="02040503050406030204" pitchFamily="18" charset="0"/>
                            </a:rPr>
                            <m:t> </m:t>
                          </m:r>
                        </m:den>
                      </m:f>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hay</m:t>
                      </m:r>
                      <m:r>
                        <m:rPr>
                          <m:nor/>
                        </m:rPr>
                        <a:rPr lang="en-US" i="0">
                          <a:solidFill>
                            <a:srgbClr val="000000"/>
                          </a:solidFill>
                          <a:latin typeface="Cambria Math" panose="02040503050406030204" pitchFamily="18" charset="0"/>
                        </a:rPr>
                        <m:t>  </m:t>
                      </m:r>
                      <m:acc>
                        <m:accPr>
                          <m:chr m:val="⃗"/>
                          <m:ctrlPr>
                            <a:rPr lang="en-US" i="1">
                              <a:solidFill>
                                <a:srgbClr val="000000"/>
                              </a:solidFill>
                              <a:latin typeface="Cambria Math" panose="02040503050406030204"/>
                            </a:rPr>
                          </m:ctrlPr>
                        </m:accPr>
                        <m:e>
                          <m:r>
                            <m:rPr>
                              <m:nor/>
                            </m:rPr>
                            <a:rPr lang="en-US" i="0">
                              <a:solidFill>
                                <a:srgbClr val="000000"/>
                              </a:solidFill>
                              <a:latin typeface="Cambria Math" panose="02040503050406030204" pitchFamily="18" charset="0"/>
                            </a:rPr>
                            <m:t>F</m:t>
                          </m:r>
                        </m:e>
                      </m:acc>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m:t>
                      </m:r>
                      <m:acc>
                        <m:accPr>
                          <m:chr m:val="⃗"/>
                          <m:ctrlPr>
                            <a:rPr lang="en-US" i="1">
                              <a:solidFill>
                                <a:srgbClr val="000000"/>
                              </a:solidFill>
                              <a:latin typeface="Cambria Math" panose="02040503050406030204"/>
                            </a:rPr>
                          </m:ctrlPr>
                        </m:accPr>
                        <m:e>
                          <m:r>
                            <m:rPr>
                              <m:nor/>
                            </m:rPr>
                            <a:rPr lang="en-US" i="0">
                              <a:solidFill>
                                <a:srgbClr val="000000"/>
                              </a:solidFill>
                              <a:latin typeface="Cambria Math" panose="02040503050406030204" pitchFamily="18" charset="0"/>
                            </a:rPr>
                            <m:t>a</m:t>
                          </m:r>
                        </m:e>
                      </m:acc>
                    </m:oMath>
                  </m:oMathPara>
                </a14:m>
                <a:endParaRPr lang="en-US"/>
              </a:p>
            </p:txBody>
          </p:sp>
        </mc:Choice>
        <mc:Fallback>
          <p:sp>
            <p:nvSpPr>
              <p:cNvPr id="10242" name="Object 6"/>
              <p:cNvSpPr txBox="1">
                <a:spLocks noRot="1" noChangeAspect="1" noMove="1" noResize="1" noEditPoints="1" noAdjustHandles="1" noChangeArrowheads="1" noChangeShapeType="1" noTextEdit="1"/>
              </p:cNvSpPr>
              <p:nvPr/>
            </p:nvSpPr>
            <p:spPr bwMode="auto">
              <a:xfrm>
                <a:off x="12218988" y="3543301"/>
                <a:ext cx="34925" cy="117475"/>
              </a:xfrm>
              <a:prstGeom prst="rect">
                <a:avLst/>
              </a:prstGeom>
              <a:blipFill rotWithShape="1">
                <a:blip r:embed="rId1"/>
                <a:stretch>
                  <a:fillRect l="-911" t="-1" r="-469999" b="-467567"/>
                </a:stretch>
              </a:blipFill>
              <a:ln>
                <a:noFill/>
              </a:ln>
            </p:spPr>
            <p:txBody>
              <a:bodyPr/>
              <a:lstStyle/>
              <a:p>
                <a:r>
                  <a:rPr lang="en-US" altLang="en-US">
                    <a:noFill/>
                  </a:rPr>
                  <a:t> </a:t>
                </a:r>
              </a:p>
            </p:txBody>
          </p:sp>
        </mc:Fallback>
      </mc:AlternateContent>
      <p:sp>
        <p:nvSpPr>
          <p:cNvPr id="10243"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cs typeface="Arial" panose="020B0604020202020204" pitchFamily="34" charset="0"/>
            </a:endParaRPr>
          </a:p>
        </p:txBody>
      </p:sp>
      <p:sp>
        <p:nvSpPr>
          <p:cNvPr id="10246" name="Rectangle 43"/>
          <p:cNvSpPr>
            <a:spLocks noChangeArrowheads="1"/>
          </p:cNvSpPr>
          <p:nvPr/>
        </p:nvSpPr>
        <p:spPr bwMode="auto">
          <a:xfrm>
            <a:off x="1981200" y="12192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2400">
              <a:cs typeface="Arial" panose="020B0604020202020204" pitchFamily="34" charset="0"/>
            </a:endParaRPr>
          </a:p>
        </p:txBody>
      </p:sp>
      <mc:AlternateContent xmlns:mc="http://schemas.openxmlformats.org/markup-compatibility/2006">
        <mc:Choice xmlns:a14="http://schemas.microsoft.com/office/drawing/2010/main" Requires="a14">
          <p:sp>
            <p:nvSpPr>
              <p:cNvPr id="3102" name="Text Box 30"/>
              <p:cNvSpPr txBox="1">
                <a:spLocks noChangeArrowheads="1"/>
              </p:cNvSpPr>
              <p:nvPr/>
            </p:nvSpPr>
            <p:spPr bwMode="auto">
              <a:xfrm>
                <a:off x="395381" y="1033999"/>
                <a:ext cx="11125200" cy="115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500" i="1" dirty="0">
                    <a:cs typeface="Arial" panose="020B0604020202020204" pitchFamily="34" charset="0"/>
                  </a:rPr>
                  <a:t>Trường </a:t>
                </a:r>
                <a:r>
                  <a:rPr lang="en-US" altLang="en-US" sz="2500" i="1" dirty="0" err="1">
                    <a:cs typeface="Arial" panose="020B0604020202020204" pitchFamily="34" charset="0"/>
                  </a:rPr>
                  <a:t>hợp</a:t>
                </a:r>
                <a:r>
                  <a:rPr lang="en-US" altLang="en-US" sz="2500" i="1" dirty="0">
                    <a:cs typeface="Arial" panose="020B0604020202020204" pitchFamily="34" charset="0"/>
                  </a:rPr>
                  <a:t> </a:t>
                </a:r>
                <a:r>
                  <a:rPr lang="en-US" altLang="en-US" sz="2500" i="1" dirty="0" err="1">
                    <a:cs typeface="Arial" panose="020B0604020202020204" pitchFamily="34" charset="0"/>
                  </a:rPr>
                  <a:t>vật</a:t>
                </a:r>
                <a:r>
                  <a:rPr lang="en-US" altLang="en-US" sz="2500" i="1" dirty="0">
                    <a:cs typeface="Arial" panose="020B0604020202020204" pitchFamily="34" charset="0"/>
                  </a:rPr>
                  <a:t> </a:t>
                </a:r>
                <a:r>
                  <a:rPr lang="en-US" altLang="en-US" sz="2500" i="1" dirty="0" err="1">
                    <a:cs typeface="Arial" panose="020B0604020202020204" pitchFamily="34" charset="0"/>
                  </a:rPr>
                  <a:t>chịu</a:t>
                </a:r>
                <a:r>
                  <a:rPr lang="en-US" altLang="en-US" sz="2500" i="1" dirty="0">
                    <a:cs typeface="Arial" panose="020B0604020202020204" pitchFamily="34" charset="0"/>
                  </a:rPr>
                  <a:t> </a:t>
                </a:r>
                <a:r>
                  <a:rPr lang="en-US" altLang="en-US" sz="2500" i="1" dirty="0" err="1">
                    <a:cs typeface="Arial" panose="020B0604020202020204" pitchFamily="34" charset="0"/>
                  </a:rPr>
                  <a:t>tác</a:t>
                </a:r>
                <a:r>
                  <a:rPr lang="en-US" altLang="en-US" sz="2500" i="1" dirty="0">
                    <a:cs typeface="Arial" panose="020B0604020202020204" pitchFamily="34" charset="0"/>
                  </a:rPr>
                  <a:t> </a:t>
                </a:r>
                <a:r>
                  <a:rPr lang="en-US" altLang="en-US" sz="2500" i="1" dirty="0" err="1">
                    <a:cs typeface="Arial" panose="020B0604020202020204" pitchFamily="34" charset="0"/>
                  </a:rPr>
                  <a:t>dụng</a:t>
                </a:r>
                <a:r>
                  <a:rPr lang="en-US" altLang="en-US" sz="2500" i="1" dirty="0">
                    <a:cs typeface="Arial" panose="020B0604020202020204" pitchFamily="34" charset="0"/>
                  </a:rPr>
                  <a:t> </a:t>
                </a:r>
                <a:r>
                  <a:rPr lang="en-US" altLang="en-US" sz="2500" i="1" dirty="0" err="1">
                    <a:cs typeface="Arial" panose="020B0604020202020204" pitchFamily="34" charset="0"/>
                  </a:rPr>
                  <a:t>của</a:t>
                </a:r>
                <a:r>
                  <a:rPr lang="en-US" altLang="en-US" sz="2500" i="1" dirty="0">
                    <a:cs typeface="Arial" panose="020B0604020202020204" pitchFamily="34" charset="0"/>
                  </a:rPr>
                  <a:t> </a:t>
                </a:r>
                <a:r>
                  <a:rPr lang="en-US" altLang="en-US" sz="2500" i="1" dirty="0" err="1">
                    <a:cs typeface="Arial" panose="020B0604020202020204" pitchFamily="34" charset="0"/>
                  </a:rPr>
                  <a:t>nhiều</a:t>
                </a:r>
                <a:r>
                  <a:rPr lang="en-US" altLang="en-US" sz="2500" i="1" dirty="0">
                    <a:cs typeface="Arial" panose="020B0604020202020204" pitchFamily="34" charset="0"/>
                  </a:rPr>
                  <a:t> </a:t>
                </a:r>
                <a:r>
                  <a:rPr lang="en-US" altLang="en-US" sz="2500" i="1" dirty="0" err="1">
                    <a:cs typeface="Arial" panose="020B0604020202020204" pitchFamily="34" charset="0"/>
                  </a:rPr>
                  <a:t>lực</a:t>
                </a:r>
                <a:r>
                  <a:rPr lang="en-US" altLang="en-US" sz="2500" i="1" dirty="0">
                    <a:cs typeface="Arial" panose="020B0604020202020204" pitchFamily="34" charset="0"/>
                  </a:rPr>
                  <a:t> </a:t>
                </a:r>
                <a:r>
                  <a:rPr lang="en-US" altLang="en-US" sz="2500" i="1" dirty="0" err="1">
                    <a:cs typeface="Arial" panose="020B0604020202020204" pitchFamily="34" charset="0"/>
                  </a:rPr>
                  <a:t>thì</a:t>
                </a:r>
                <a:r>
                  <a:rPr lang="en-US" altLang="en-US" sz="2500" i="1" dirty="0">
                    <a:cs typeface="Arial" panose="020B0604020202020204" pitchFamily="34" charset="0"/>
                  </a:rPr>
                  <a:t> </a:t>
                </a:r>
                <a14:m>
                  <m:oMath xmlns:m="http://schemas.openxmlformats.org/officeDocument/2006/math">
                    <m:acc>
                      <m:accPr>
                        <m:chr m:val="⃗"/>
                        <m:ctrlPr>
                          <a:rPr lang="en-US" altLang="en-US" sz="2800" i="1" smtClean="0">
                            <a:latin typeface="Cambria Math" panose="02040503050406030204"/>
                            <a:cs typeface="Arial" panose="020B0604020202020204" pitchFamily="34" charset="0"/>
                          </a:rPr>
                        </m:ctrlPr>
                      </m:accPr>
                      <m:e>
                        <m:r>
                          <a:rPr lang="en-US" altLang="en-US" sz="2800" b="0" i="1" smtClean="0">
                            <a:latin typeface="Cambria Math" panose="02040503050406030204" pitchFamily="18" charset="0"/>
                            <a:cs typeface="Arial" panose="020B0604020202020204" pitchFamily="34" charset="0"/>
                          </a:rPr>
                          <m:t>𝐹</m:t>
                        </m:r>
                      </m:e>
                    </m:acc>
                  </m:oMath>
                </a14:m>
                <a:r>
                  <a:rPr lang="en-US" altLang="en-US" sz="2800" i="1" dirty="0">
                    <a:cs typeface="Arial" panose="020B0604020202020204" pitchFamily="34" charset="0"/>
                  </a:rPr>
                  <a:t> </a:t>
                </a:r>
                <a:r>
                  <a:rPr lang="en-US" altLang="en-US" sz="2500" i="1" dirty="0" err="1">
                    <a:cs typeface="Arial" panose="020B0604020202020204" pitchFamily="34" charset="0"/>
                  </a:rPr>
                  <a:t>là</a:t>
                </a:r>
                <a:r>
                  <a:rPr lang="en-US" altLang="en-US" sz="2500" i="1" dirty="0">
                    <a:cs typeface="Arial" panose="020B0604020202020204" pitchFamily="34" charset="0"/>
                  </a:rPr>
                  <a:t> </a:t>
                </a:r>
                <a:r>
                  <a:rPr lang="en-US" altLang="en-US" sz="2500" i="1" dirty="0" err="1">
                    <a:cs typeface="Arial" panose="020B0604020202020204" pitchFamily="34" charset="0"/>
                  </a:rPr>
                  <a:t>hợp</a:t>
                </a:r>
                <a:r>
                  <a:rPr lang="en-US" altLang="en-US" sz="2500" i="1" dirty="0">
                    <a:cs typeface="Arial" panose="020B0604020202020204" pitchFamily="34" charset="0"/>
                  </a:rPr>
                  <a:t> </a:t>
                </a:r>
                <a:r>
                  <a:rPr lang="en-US" altLang="en-US" sz="2500" i="1" dirty="0" err="1">
                    <a:cs typeface="Arial" panose="020B0604020202020204" pitchFamily="34" charset="0"/>
                  </a:rPr>
                  <a:t>lực</a:t>
                </a:r>
                <a:r>
                  <a:rPr lang="en-US" altLang="en-US" sz="2500" i="1" dirty="0">
                    <a:cs typeface="Arial" panose="020B0604020202020204" pitchFamily="34" charset="0"/>
                  </a:rPr>
                  <a:t> </a:t>
                </a:r>
                <a:r>
                  <a:rPr lang="en-US" altLang="en-US" sz="2500" i="1" dirty="0" err="1">
                    <a:cs typeface="Arial" panose="020B0604020202020204" pitchFamily="34" charset="0"/>
                  </a:rPr>
                  <a:t>của</a:t>
                </a:r>
                <a:r>
                  <a:rPr lang="en-US" altLang="en-US" sz="2500" i="1" dirty="0">
                    <a:cs typeface="Arial" panose="020B0604020202020204" pitchFamily="34" charset="0"/>
                  </a:rPr>
                  <a:t> </a:t>
                </a:r>
                <a:r>
                  <a:rPr lang="en-US" altLang="en-US" sz="2500" i="1" dirty="0" err="1">
                    <a:cs typeface="Arial" panose="020B0604020202020204" pitchFamily="34" charset="0"/>
                  </a:rPr>
                  <a:t>các</a:t>
                </a:r>
                <a:r>
                  <a:rPr lang="en-US" altLang="en-US" sz="2500" i="1" dirty="0">
                    <a:cs typeface="Arial" panose="020B0604020202020204" pitchFamily="34" charset="0"/>
                  </a:rPr>
                  <a:t> </a:t>
                </a:r>
                <a:r>
                  <a:rPr lang="en-US" altLang="en-US" sz="2500" i="1" dirty="0" err="1">
                    <a:cs typeface="Arial" panose="020B0604020202020204" pitchFamily="34" charset="0"/>
                  </a:rPr>
                  <a:t>lực</a:t>
                </a:r>
                <a:r>
                  <a:rPr lang="en-US" altLang="en-US" sz="2500" i="1" dirty="0">
                    <a:cs typeface="Arial" panose="020B0604020202020204" pitchFamily="34" charset="0"/>
                  </a:rPr>
                  <a:t> </a:t>
                </a:r>
                <a:r>
                  <a:rPr lang="en-US" altLang="en-US" sz="2500" i="1" dirty="0" err="1">
                    <a:cs typeface="Arial" panose="020B0604020202020204" pitchFamily="34" charset="0"/>
                  </a:rPr>
                  <a:t>đó</a:t>
                </a:r>
                <a:r>
                  <a:rPr lang="en-US" altLang="en-US" sz="2500" i="1" dirty="0">
                    <a:cs typeface="Arial" panose="020B0604020202020204" pitchFamily="34" charset="0"/>
                  </a:rPr>
                  <a:t> :</a:t>
                </a:r>
                <a:endParaRPr lang="en-US" altLang="en-US" sz="2500" i="1" dirty="0">
                  <a:cs typeface="Arial" panose="020B0604020202020204" pitchFamily="34" charset="0"/>
                </a:endParaRPr>
              </a:p>
              <a:p>
                <a:pPr eaLnBrk="1" hangingPunct="1">
                  <a:spcBef>
                    <a:spcPct val="50000"/>
                  </a:spcBef>
                  <a:buFontTx/>
                  <a:buNone/>
                </a:pPr>
                <a:endParaRPr lang="en-US" altLang="en-US" sz="2500" i="1" dirty="0">
                  <a:cs typeface="Arial" panose="020B0604020202020204" pitchFamily="34" charset="0"/>
                </a:endParaRPr>
              </a:p>
            </p:txBody>
          </p:sp>
        </mc:Choice>
        <mc:Fallback>
          <p:sp>
            <p:nvSpPr>
              <p:cNvPr id="3102" name="Text Box 30"/>
              <p:cNvSpPr txBox="1">
                <a:spLocks noRot="1" noChangeAspect="1" noMove="1" noResize="1" noEditPoints="1" noAdjustHandles="1" noChangeArrowheads="1" noChangeShapeType="1" noTextEdit="1"/>
              </p:cNvSpPr>
              <p:nvPr/>
            </p:nvSpPr>
            <p:spPr bwMode="auto">
              <a:xfrm>
                <a:off x="395381" y="1033999"/>
                <a:ext cx="11125200" cy="1152560"/>
              </a:xfrm>
              <a:prstGeom prst="rect">
                <a:avLst/>
              </a:prstGeom>
              <a:blipFill rotWithShape="1">
                <a:blip r:embed="rId2"/>
                <a:stretch>
                  <a:fillRect l="-4" t="-19" r="4" b="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noFill/>
                  </a:rPr>
                  <a:t> </a:t>
                </a:r>
              </a:p>
            </p:txBody>
          </p:sp>
        </mc:Fallback>
      </mc:AlternateContent>
      <p:grpSp>
        <p:nvGrpSpPr>
          <p:cNvPr id="11" name="Group 10"/>
          <p:cNvGrpSpPr/>
          <p:nvPr/>
        </p:nvGrpSpPr>
        <p:grpSpPr>
          <a:xfrm>
            <a:off x="-29497" y="65600"/>
            <a:ext cx="8603569" cy="542538"/>
            <a:chOff x="74035" y="2231322"/>
            <a:chExt cx="8550261" cy="757342"/>
          </a:xfrm>
        </p:grpSpPr>
        <p:grpSp>
          <p:nvGrpSpPr>
            <p:cNvPr id="12" name="Group 70"/>
            <p:cNvGrpSpPr/>
            <p:nvPr/>
          </p:nvGrpSpPr>
          <p:grpSpPr bwMode="auto">
            <a:xfrm>
              <a:off x="286106" y="2280389"/>
              <a:ext cx="5293350" cy="708275"/>
              <a:chOff x="564746" y="3403331"/>
              <a:chExt cx="2725828" cy="1364238"/>
            </a:xfrm>
          </p:grpSpPr>
          <p:pic>
            <p:nvPicPr>
              <p:cNvPr id="15" name="Picture 14" descr="empty-green-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green-top-fad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4"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II Newton</a:t>
              </a:r>
              <a:endParaRPr lang="en-US" sz="2800" dirty="0">
                <a:cs typeface="Arial" panose="020B0604020202020204" pitchFamily="34" charset="0"/>
              </a:endParaRPr>
            </a:p>
          </p:txBody>
        </p:sp>
      </p:grpSp>
      <p:grpSp>
        <p:nvGrpSpPr>
          <p:cNvPr id="8" name="Group 7"/>
          <p:cNvGrpSpPr/>
          <p:nvPr/>
        </p:nvGrpSpPr>
        <p:grpSpPr>
          <a:xfrm>
            <a:off x="4125194" y="1890673"/>
            <a:ext cx="4080494" cy="703825"/>
            <a:chOff x="3133881" y="1943125"/>
            <a:chExt cx="4080494" cy="703825"/>
          </a:xfrm>
        </p:grpSpPr>
        <p:pic>
          <p:nvPicPr>
            <p:cNvPr id="22" name="Picture 21"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881" y="1943125"/>
              <a:ext cx="4080494" cy="69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3" name="Object 31"/>
                <p:cNvSpPr txBox="1"/>
                <p:nvPr/>
              </p:nvSpPr>
              <p:spPr bwMode="auto">
                <a:xfrm>
                  <a:off x="3526591" y="1952972"/>
                  <a:ext cx="3295073" cy="693978"/>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acc>
                          <m:accPr>
                            <m:chr m:val="⃗"/>
                            <m:ctrlPr>
                              <a:rPr lang="en-US" sz="2800" i="1">
                                <a:solidFill>
                                  <a:srgbClr val="000000"/>
                                </a:solidFill>
                                <a:latin typeface="Cambria Math" panose="02040503050406030204"/>
                              </a:rPr>
                            </m:ctrlPr>
                          </m:accPr>
                          <m:e>
                            <m:r>
                              <a:rPr lang="en-US" sz="2800" i="1">
                                <a:solidFill>
                                  <a:srgbClr val="000000"/>
                                </a:solidFill>
                                <a:latin typeface="Cambria Math" panose="02040503050406030204" pitchFamily="18" charset="0"/>
                              </a:rPr>
                              <m:t>𝐹</m:t>
                            </m:r>
                          </m:e>
                        </m:acc>
                        <m:r>
                          <a:rPr lang="en-US" sz="2800" i="1">
                            <a:solidFill>
                              <a:srgbClr val="000000"/>
                            </a:solidFill>
                            <a:latin typeface="Cambria Math" panose="02040503050406030204" pitchFamily="18" charset="0"/>
                          </a:rPr>
                          <m:t>=</m:t>
                        </m:r>
                        <m:acc>
                          <m:accPr>
                            <m:chr m:val="⃗"/>
                            <m:ctrlPr>
                              <a:rPr lang="en-US" sz="2800" i="1">
                                <a:solidFill>
                                  <a:srgbClr val="000000"/>
                                </a:solidFill>
                                <a:latin typeface="Cambria Math" panose="02040503050406030204"/>
                              </a:rPr>
                            </m:ctrlPr>
                          </m:accPr>
                          <m:e>
                            <m:sSub>
                              <m:sSubPr>
                                <m:ctrlPr>
                                  <a:rPr lang="en-US" sz="2800" i="1">
                                    <a:solidFill>
                                      <a:srgbClr val="000000"/>
                                    </a:solidFill>
                                    <a:latin typeface="Cambria Math" panose="02040503050406030204"/>
                                  </a:rPr>
                                </m:ctrlPr>
                              </m:sSubPr>
                              <m:e>
                                <m:r>
                                  <a:rPr lang="en-US" sz="2800" i="1">
                                    <a:solidFill>
                                      <a:srgbClr val="000000"/>
                                    </a:solidFill>
                                    <a:latin typeface="Cambria Math" panose="02040503050406030204" pitchFamily="18" charset="0"/>
                                  </a:rPr>
                                  <m:t>𝐹</m:t>
                                </m:r>
                              </m:e>
                              <m:sub>
                                <m:r>
                                  <a:rPr lang="en-US" sz="2800" i="1">
                                    <a:solidFill>
                                      <a:srgbClr val="000000"/>
                                    </a:solidFill>
                                    <a:latin typeface="Cambria Math" panose="02040503050406030204" pitchFamily="18" charset="0"/>
                                  </a:rPr>
                                  <m:t>1</m:t>
                                </m:r>
                              </m:sub>
                            </m:sSub>
                          </m:e>
                        </m:acc>
                        <m:r>
                          <a:rPr lang="en-US" sz="2800" i="1">
                            <a:solidFill>
                              <a:srgbClr val="000000"/>
                            </a:solidFill>
                            <a:latin typeface="Cambria Math" panose="02040503050406030204" pitchFamily="18" charset="0"/>
                          </a:rPr>
                          <m:t>+</m:t>
                        </m:r>
                        <m:acc>
                          <m:accPr>
                            <m:chr m:val="⃗"/>
                            <m:ctrlPr>
                              <a:rPr lang="en-US" sz="2800" i="1">
                                <a:solidFill>
                                  <a:srgbClr val="000000"/>
                                </a:solidFill>
                                <a:latin typeface="Cambria Math" panose="02040503050406030204"/>
                              </a:rPr>
                            </m:ctrlPr>
                          </m:accPr>
                          <m:e>
                            <m:sSub>
                              <m:sSubPr>
                                <m:ctrlPr>
                                  <a:rPr lang="en-US" sz="2800" i="1">
                                    <a:solidFill>
                                      <a:srgbClr val="000000"/>
                                    </a:solidFill>
                                    <a:latin typeface="Cambria Math" panose="02040503050406030204"/>
                                  </a:rPr>
                                </m:ctrlPr>
                              </m:sSubPr>
                              <m:e>
                                <m:r>
                                  <a:rPr lang="en-US" sz="2800" i="1">
                                    <a:solidFill>
                                      <a:srgbClr val="000000"/>
                                    </a:solidFill>
                                    <a:latin typeface="Cambria Math" panose="02040503050406030204" pitchFamily="18" charset="0"/>
                                  </a:rPr>
                                  <m:t>𝐹</m:t>
                                </m:r>
                              </m:e>
                              <m:sub>
                                <m:r>
                                  <a:rPr lang="en-US" sz="2800" i="1">
                                    <a:solidFill>
                                      <a:srgbClr val="000000"/>
                                    </a:solidFill>
                                    <a:latin typeface="Cambria Math" panose="02040503050406030204" pitchFamily="18" charset="0"/>
                                  </a:rPr>
                                  <m:t>2</m:t>
                                </m:r>
                              </m:sub>
                            </m:sSub>
                          </m:e>
                        </m:acc>
                        <m:r>
                          <a:rPr lang="en-US" sz="2800" i="1">
                            <a:solidFill>
                              <a:srgbClr val="000000"/>
                            </a:solidFill>
                            <a:latin typeface="Cambria Math" panose="02040503050406030204" pitchFamily="18" charset="0"/>
                          </a:rPr>
                          <m:t>+...</m:t>
                        </m:r>
                        <m:acc>
                          <m:accPr>
                            <m:chr m:val="⃗"/>
                            <m:ctrlPr>
                              <a:rPr lang="en-US" sz="2800" i="1">
                                <a:solidFill>
                                  <a:srgbClr val="000000"/>
                                </a:solidFill>
                                <a:latin typeface="Cambria Math" panose="02040503050406030204"/>
                              </a:rPr>
                            </m:ctrlPr>
                          </m:accPr>
                          <m:e>
                            <m:r>
                              <a:rPr lang="en-US" sz="2800" i="1">
                                <a:solidFill>
                                  <a:srgbClr val="000000"/>
                                </a:solidFill>
                                <a:latin typeface="Cambria Math" panose="02040503050406030204" pitchFamily="18" charset="0"/>
                              </a:rPr>
                              <m:t>+</m:t>
                            </m:r>
                            <m:sSub>
                              <m:sSubPr>
                                <m:ctrlPr>
                                  <a:rPr lang="en-US" sz="2800" i="1">
                                    <a:solidFill>
                                      <a:srgbClr val="000000"/>
                                    </a:solidFill>
                                    <a:latin typeface="Cambria Math" panose="02040503050406030204"/>
                                  </a:rPr>
                                </m:ctrlPr>
                              </m:sSubPr>
                              <m:e>
                                <m:r>
                                  <a:rPr lang="en-US" sz="2800" i="1">
                                    <a:solidFill>
                                      <a:srgbClr val="000000"/>
                                    </a:solidFill>
                                    <a:latin typeface="Cambria Math" panose="02040503050406030204" pitchFamily="18" charset="0"/>
                                  </a:rPr>
                                  <m:t>𝐹</m:t>
                                </m:r>
                              </m:e>
                              <m:sub>
                                <m:r>
                                  <a:rPr lang="en-US" sz="2800" i="1">
                                    <a:solidFill>
                                      <a:srgbClr val="000000"/>
                                    </a:solidFill>
                                    <a:latin typeface="Cambria Math" panose="02040503050406030204" pitchFamily="18" charset="0"/>
                                  </a:rPr>
                                  <m:t>𝑛</m:t>
                                </m:r>
                              </m:sub>
                            </m:sSub>
                          </m:e>
                        </m:acc>
                      </m:oMath>
                    </m:oMathPara>
                  </a14:m>
                  <a:endParaRPr lang="en-US" sz="2800"/>
                </a:p>
              </p:txBody>
            </p:sp>
          </mc:Choice>
          <mc:Fallback>
            <p:sp>
              <p:nvSpPr>
                <p:cNvPr id="23" name="Object 31"/>
                <p:cNvSpPr txBox="1">
                  <a:spLocks noRot="1" noChangeAspect="1" noMove="1" noResize="1" noEditPoints="1" noAdjustHandles="1" noChangeArrowheads="1" noChangeShapeType="1" noTextEdit="1"/>
                </p:cNvSpPr>
                <p:nvPr/>
              </p:nvSpPr>
              <p:spPr bwMode="auto">
                <a:xfrm>
                  <a:off x="3526591" y="1952972"/>
                  <a:ext cx="3295073" cy="693978"/>
                </a:xfrm>
                <a:prstGeom prst="rect">
                  <a:avLst/>
                </a:prstGeom>
                <a:blipFill rotWithShape="1">
                  <a:blip r:embed="rId6"/>
                </a:blipFill>
                <a:ln>
                  <a:noFill/>
                </a:ln>
                <a:effectLst/>
              </p:spPr>
              <p:txBody>
                <a:bodyPr/>
                <a:lstStyle/>
                <a:p>
                  <a:r>
                    <a:rPr lang="en-US" altLang="en-US">
                      <a:noFill/>
                    </a:rPr>
                    <a:t> </a:t>
                  </a:r>
                </a:p>
              </p:txBody>
            </p:sp>
          </mc:Fallback>
        </mc:AlternateContent>
      </p:grpSp>
      <p:pic>
        <p:nvPicPr>
          <p:cNvPr id="6" name="Picture 5" descr="An airplane flying over clouds&#10;&#10;Description automatically generated with low confidence"/>
          <p:cNvPicPr>
            <a:picLocks noChangeAspect="1"/>
          </p:cNvPicPr>
          <p:nvPr/>
        </p:nvPicPr>
        <p:blipFill rotWithShape="1">
          <a:blip r:embed="rId7">
            <a:extLst>
              <a:ext uri="{28A0092B-C50C-407E-A947-70E740481C1C}">
                <a14:useLocalDpi xmlns:a14="http://schemas.microsoft.com/office/drawing/2010/main" val="0"/>
              </a:ext>
            </a:extLst>
          </a:blip>
          <a:srcRect l="1129" t="17188" r="-1244" b="22573"/>
          <a:stretch>
            <a:fillRect/>
          </a:stretch>
        </p:blipFill>
        <p:spPr>
          <a:xfrm>
            <a:off x="1524000" y="2981260"/>
            <a:ext cx="9192739" cy="3657987"/>
          </a:xfrm>
          <a:prstGeom prst="rect">
            <a:avLst/>
          </a:prstGeom>
          <a:ln>
            <a:noFill/>
          </a:ln>
          <a:effectLst>
            <a:softEdge rad="112500"/>
          </a:effectLst>
        </p:spPr>
      </p:pic>
      <p:sp>
        <p:nvSpPr>
          <p:cNvPr id="32" name="Arrow: Right 31"/>
          <p:cNvSpPr/>
          <p:nvPr/>
        </p:nvSpPr>
        <p:spPr>
          <a:xfrm>
            <a:off x="6681994" y="4744487"/>
            <a:ext cx="3488941" cy="262789"/>
          </a:xfrm>
          <a:prstGeom prst="rightArrow">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rot="5400000" flipH="1">
            <a:off x="5778497" y="3833632"/>
            <a:ext cx="1752600" cy="333735"/>
          </a:xfrm>
          <a:prstGeom prst="rightArrow">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rot="16200000" flipH="1">
            <a:off x="5767568" y="5583511"/>
            <a:ext cx="1752600" cy="333735"/>
          </a:xfrm>
          <a:prstGeom prst="rightArrow">
            <a:avLst/>
          </a:prstGeom>
          <a:solidFill>
            <a:srgbClr val="0099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flipH="1">
            <a:off x="4929395" y="4743602"/>
            <a:ext cx="1752600" cy="284713"/>
          </a:xfrm>
          <a:prstGeom prst="rightArrow">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p:cNvSpPr txBox="1"/>
              <p:nvPr/>
            </p:nvSpPr>
            <p:spPr>
              <a:xfrm>
                <a:off x="9261559" y="3789821"/>
                <a:ext cx="170815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C00000"/>
                              </a:solidFill>
                              <a:latin typeface="Cambria Math" panose="02040503050406030204"/>
                            </a:rPr>
                          </m:ctrlPr>
                        </m:accPr>
                        <m:e>
                          <m:sSub>
                            <m:sSubPr>
                              <m:ctrlPr>
                                <a:rPr lang="en-US" sz="4000" i="1">
                                  <a:solidFill>
                                    <a:srgbClr val="C00000"/>
                                  </a:solidFill>
                                  <a:latin typeface="Cambria Math" panose="02040503050406030204"/>
                                </a:rPr>
                              </m:ctrlPr>
                            </m:sSubPr>
                            <m:e>
                              <m:r>
                                <a:rPr lang="en-US" sz="4000" i="1">
                                  <a:solidFill>
                                    <a:srgbClr val="C00000"/>
                                  </a:solidFill>
                                  <a:latin typeface="Cambria Math" panose="02040503050406030204" pitchFamily="18" charset="0"/>
                                </a:rPr>
                                <m:t>𝐹</m:t>
                              </m:r>
                            </m:e>
                            <m:sub>
                              <m:r>
                                <a:rPr lang="en-US" sz="4000" b="0" i="1" smtClean="0">
                                  <a:solidFill>
                                    <a:srgbClr val="C00000"/>
                                  </a:solidFill>
                                  <a:latin typeface="Cambria Math" panose="02040503050406030204" pitchFamily="18" charset="0"/>
                                </a:rPr>
                                <m:t>đ</m:t>
                              </m:r>
                            </m:sub>
                          </m:sSub>
                        </m:e>
                      </m:acc>
                    </m:oMath>
                  </m:oMathPara>
                </a14:m>
                <a:endParaRPr lang="en-US" sz="4000">
                  <a:solidFill>
                    <a:srgbClr val="C00000"/>
                  </a:solidFill>
                </a:endParaRPr>
              </a:p>
            </p:txBody>
          </p:sp>
        </mc:Choice>
        <mc:Fallback>
          <p:sp>
            <p:nvSpPr>
              <p:cNvPr id="37" name="TextBox 36"/>
              <p:cNvSpPr txBox="1">
                <a:spLocks noRot="1" noChangeAspect="1" noMove="1" noResize="1" noEditPoints="1" noAdjustHandles="1" noChangeArrowheads="1" noChangeShapeType="1" noTextEdit="1"/>
              </p:cNvSpPr>
              <p:nvPr/>
            </p:nvSpPr>
            <p:spPr>
              <a:xfrm>
                <a:off x="9261559" y="3789821"/>
                <a:ext cx="1708150" cy="782587"/>
              </a:xfrm>
              <a:prstGeom prst="rect">
                <a:avLst/>
              </a:prstGeom>
              <a:blipFill rotWithShape="1">
                <a:blip r:embed="rId8"/>
                <a:stretch>
                  <a:fillRect l="-5" t="-18" r="5" b="5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6497538" y="3007234"/>
                <a:ext cx="170815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7030A0"/>
                              </a:solidFill>
                              <a:latin typeface="Cambria Math" panose="02040503050406030204"/>
                            </a:rPr>
                          </m:ctrlPr>
                        </m:accPr>
                        <m:e>
                          <m:sSub>
                            <m:sSubPr>
                              <m:ctrlPr>
                                <a:rPr lang="en-US" sz="4000" i="1">
                                  <a:solidFill>
                                    <a:srgbClr val="7030A0"/>
                                  </a:solidFill>
                                  <a:latin typeface="Cambria Math" panose="02040503050406030204"/>
                                </a:rPr>
                              </m:ctrlPr>
                            </m:sSubPr>
                            <m:e>
                              <m:r>
                                <a:rPr lang="en-US" sz="4000" i="1">
                                  <a:solidFill>
                                    <a:srgbClr val="7030A0"/>
                                  </a:solidFill>
                                  <a:latin typeface="Cambria Math" panose="02040503050406030204" pitchFamily="18" charset="0"/>
                                </a:rPr>
                                <m:t>𝐹</m:t>
                              </m:r>
                            </m:e>
                            <m:sub>
                              <m:r>
                                <a:rPr lang="en-US" sz="4000" b="0" i="1" smtClean="0">
                                  <a:solidFill>
                                    <a:srgbClr val="7030A0"/>
                                  </a:solidFill>
                                  <a:latin typeface="Cambria Math" panose="02040503050406030204" pitchFamily="18" charset="0"/>
                                </a:rPr>
                                <m:t>𝑛</m:t>
                              </m:r>
                            </m:sub>
                          </m:sSub>
                        </m:e>
                      </m:acc>
                    </m:oMath>
                  </m:oMathPara>
                </a14:m>
                <a:endParaRPr lang="en-US" sz="4000">
                  <a:solidFill>
                    <a:srgbClr val="7030A0"/>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6497538" y="3007234"/>
                <a:ext cx="1708150" cy="782587"/>
              </a:xfrm>
              <a:prstGeom prst="rect">
                <a:avLst/>
              </a:prstGeom>
              <a:blipFill rotWithShape="1">
                <a:blip r:embed="rId9"/>
                <a:stretch>
                  <a:fillRect l="-13" t="-65" r="13" b="1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6400800" y="5856555"/>
                <a:ext cx="170815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50"/>
                              </a:solidFill>
                              <a:latin typeface="Cambria Math" panose="02040503050406030204"/>
                            </a:rPr>
                          </m:ctrlPr>
                        </m:accPr>
                        <m:e>
                          <m:r>
                            <a:rPr lang="en-US" sz="4000" i="1">
                              <a:solidFill>
                                <a:srgbClr val="00B050"/>
                              </a:solidFill>
                              <a:latin typeface="Cambria Math" panose="02040503050406030204" pitchFamily="18" charset="0"/>
                            </a:rPr>
                            <m:t>𝑃</m:t>
                          </m:r>
                        </m:e>
                      </m:acc>
                    </m:oMath>
                  </m:oMathPara>
                </a14:m>
                <a:endParaRPr lang="en-US" sz="4000">
                  <a:solidFill>
                    <a:srgbClr val="00B050"/>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6400800" y="5856555"/>
                <a:ext cx="1708150" cy="782587"/>
              </a:xfrm>
              <a:prstGeom prst="rect">
                <a:avLst/>
              </a:prstGeom>
              <a:blipFill rotWithShape="1">
                <a:blip r:embed="rId10"/>
                <a:stretch>
                  <a:fillRect t="-75" b="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249831" y="3789821"/>
                <a:ext cx="170815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chemeClr val="tx1"/>
                              </a:solidFill>
                              <a:latin typeface="Cambria Math" panose="02040503050406030204"/>
                            </a:rPr>
                          </m:ctrlPr>
                        </m:accPr>
                        <m:e>
                          <m:sSub>
                            <m:sSubPr>
                              <m:ctrlPr>
                                <a:rPr lang="en-US" sz="4000" i="1">
                                  <a:solidFill>
                                    <a:schemeClr val="tx1"/>
                                  </a:solidFill>
                                  <a:latin typeface="Cambria Math" panose="02040503050406030204"/>
                                </a:rPr>
                              </m:ctrlPr>
                            </m:sSubPr>
                            <m:e>
                              <m:r>
                                <a:rPr lang="en-US" sz="4000" i="1">
                                  <a:solidFill>
                                    <a:schemeClr val="tx1"/>
                                  </a:solidFill>
                                  <a:latin typeface="Cambria Math" panose="02040503050406030204" pitchFamily="18" charset="0"/>
                                </a:rPr>
                                <m:t>𝐹</m:t>
                              </m:r>
                            </m:e>
                            <m:sub>
                              <m:r>
                                <a:rPr lang="en-US" sz="4000" b="0" i="1" smtClean="0">
                                  <a:solidFill>
                                    <a:schemeClr val="tx1"/>
                                  </a:solidFill>
                                  <a:latin typeface="Cambria Math" panose="02040503050406030204" pitchFamily="18" charset="0"/>
                                </a:rPr>
                                <m:t>𝐶</m:t>
                              </m:r>
                            </m:sub>
                          </m:sSub>
                        </m:e>
                      </m:acc>
                    </m:oMath>
                  </m:oMathPara>
                </a14:m>
                <a:endParaRPr lang="en-US" sz="4000">
                  <a:solidFill>
                    <a:schemeClr val="tx1"/>
                  </a:solidFill>
                </a:endParaRPr>
              </a:p>
            </p:txBody>
          </p:sp>
        </mc:Choice>
        <mc:Fallback>
          <p:sp>
            <p:nvSpPr>
              <p:cNvPr id="41" name="TextBox 40"/>
              <p:cNvSpPr txBox="1">
                <a:spLocks noRot="1" noChangeAspect="1" noMove="1" noResize="1" noEditPoints="1" noAdjustHandles="1" noChangeArrowheads="1" noChangeShapeType="1" noTextEdit="1"/>
              </p:cNvSpPr>
              <p:nvPr/>
            </p:nvSpPr>
            <p:spPr>
              <a:xfrm>
                <a:off x="4249831" y="3789821"/>
                <a:ext cx="1708150" cy="782587"/>
              </a:xfrm>
              <a:prstGeom prst="rect">
                <a:avLst/>
              </a:prstGeom>
              <a:blipFill rotWithShape="1">
                <a:blip r:embed="rId11"/>
                <a:stretch>
                  <a:fillRect l="-24" t="-18" r="24" b="52"/>
                </a:stretch>
              </a:blipFill>
            </p:spPr>
            <p:txBody>
              <a:bodyPr/>
              <a:lstStyle/>
              <a:p>
                <a:r>
                  <a:rPr lang="en-US" altLang="en-US">
                    <a:noFill/>
                  </a:rPr>
                  <a:t> </a:t>
                </a:r>
              </a:p>
            </p:txBody>
          </p:sp>
        </mc:Fallback>
      </mc:AlternateContent>
      <p:sp>
        <p:nvSpPr>
          <p:cNvPr id="31" name="TextBox 30"/>
          <p:cNvSpPr txBox="1"/>
          <p:nvPr/>
        </p:nvSpPr>
        <p:spPr>
          <a:xfrm>
            <a:off x="722637" y="2594498"/>
            <a:ext cx="1035485" cy="430887"/>
          </a:xfrm>
          <a:prstGeom prst="rect">
            <a:avLst/>
          </a:prstGeom>
          <a:noFill/>
        </p:spPr>
        <p:txBody>
          <a:bodyPr wrap="square">
            <a:spAutoFit/>
          </a:bodyPr>
          <a:lstStyle/>
          <a:p>
            <a:r>
              <a:rPr lang="en-US" altLang="en-US" sz="2200" i="1">
                <a:latin typeface="Arial" panose="020B0604020202020204" pitchFamily="34" charset="0"/>
                <a:cs typeface="Arial" panose="020B0604020202020204" pitchFamily="34" charset="0"/>
              </a:rPr>
              <a:t>Ví dụ</a:t>
            </a:r>
            <a:endParaRPr lang="en-US" sz="22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 grpId="0"/>
      <p:bldP spid="32" grpId="0" animBg="1"/>
      <p:bldP spid="33" grpId="0" animBg="1"/>
      <p:bldP spid="34" grpId="0" animBg="1"/>
      <p:bldP spid="35" grpId="0" animBg="1"/>
      <p:bldP spid="37" grpId="0"/>
      <p:bldP spid="38" grpId="0"/>
      <p:bldP spid="39"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Em có biết</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1161526" y="762000"/>
            <a:ext cx="9919371" cy="101102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mc:AlternateContent xmlns:mc="http://schemas.openxmlformats.org/markup-compatibility/2006">
        <mc:Choice xmlns:a14="http://schemas.microsoft.com/office/drawing/2010/main" Requires="a14">
          <p:sp>
            <p:nvSpPr>
              <p:cNvPr id="30" name="Text Box 29"/>
              <p:cNvSpPr txBox="1">
                <a:spLocks noChangeArrowheads="1"/>
              </p:cNvSpPr>
              <p:nvPr/>
            </p:nvSpPr>
            <p:spPr bwMode="auto">
              <a:xfrm>
                <a:off x="1383525" y="684825"/>
                <a:ext cx="10431902"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Dựa vào biểu thức </a:t>
                </a:r>
                <a14:m>
                  <m:oMath xmlns:m="http://schemas.openxmlformats.org/officeDocument/2006/math">
                    <m:acc>
                      <m:accPr>
                        <m:chr m:val="⃗"/>
                        <m:ctrlPr>
                          <a:rPr lang="en-US" sz="2600" i="1" smtClean="0">
                            <a:solidFill>
                              <a:srgbClr val="000000"/>
                            </a:solidFill>
                            <a:latin typeface="Cambria Math" panose="02040503050406030204"/>
                          </a:rPr>
                        </m:ctrlPr>
                      </m:accPr>
                      <m:e>
                        <m:r>
                          <a:rPr lang="en-US" sz="2600" b="0" i="1" smtClean="0">
                            <a:solidFill>
                              <a:srgbClr val="000000"/>
                            </a:solidFill>
                            <a:latin typeface="Cambria Math" panose="02040503050406030204" pitchFamily="18" charset="0"/>
                          </a:rPr>
                          <m:t>𝐹</m:t>
                        </m:r>
                      </m:e>
                    </m:acc>
                    <m:r>
                      <a:rPr lang="en-US" sz="2600" i="1">
                        <a:solidFill>
                          <a:srgbClr val="000000"/>
                        </a:solidFill>
                        <a:latin typeface="Cambria Math" panose="02040503050406030204" pitchFamily="18" charset="0"/>
                      </a:rPr>
                      <m:t>=</m:t>
                    </m:r>
                    <m:r>
                      <a:rPr lang="en-US" sz="2600" b="0" i="1" smtClean="0">
                        <a:solidFill>
                          <a:srgbClr val="000000"/>
                        </a:solidFill>
                        <a:latin typeface="Cambria Math" panose="02040503050406030204" pitchFamily="18" charset="0"/>
                      </a:rPr>
                      <m:t>𝑚</m:t>
                    </m:r>
                    <m:acc>
                      <m:accPr>
                        <m:chr m:val="⃗"/>
                        <m:ctrlPr>
                          <a:rPr lang="en-US" sz="2600" i="1">
                            <a:solidFill>
                              <a:srgbClr val="000000"/>
                            </a:solidFill>
                            <a:latin typeface="Cambria Math" panose="02040503050406030204"/>
                          </a:rPr>
                        </m:ctrlPr>
                      </m:accPr>
                      <m:e>
                        <m:r>
                          <a:rPr lang="en-US" sz="2600" b="0" i="1" smtClean="0">
                            <a:solidFill>
                              <a:srgbClr val="000000"/>
                            </a:solidFill>
                            <a:latin typeface="Cambria Math" panose="02040503050406030204" pitchFamily="18" charset="0"/>
                          </a:rPr>
                          <m:t>𝑎</m:t>
                        </m:r>
                      </m:e>
                    </m:acc>
                  </m:oMath>
                </a14:m>
                <a:r>
                  <a:rPr lang="en-US" sz="2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ta có mối liên hệ:</a:t>
                </a:r>
                <a:endParaRPr lang="en-US" sz="2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2600" b="1">
                    <a:solidFill>
                      <a:srgbClr val="7030A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600" b="1">
                    <a:solidFill>
                      <a:srgbClr val="7030A0"/>
                    </a:solidFill>
                    <a:effectLst/>
                    <a:latin typeface="Arial" panose="020B0604020202020204" pitchFamily="34" charset="0"/>
                    <a:ea typeface="Times New Roman" panose="02020603050405020304" pitchFamily="18" charset="0"/>
                  </a:rPr>
                  <a:t>1 N = 1kg. 1m/s</a:t>
                </a:r>
                <a:r>
                  <a:rPr lang="en-US" sz="2600" b="1" baseline="30000">
                    <a:solidFill>
                      <a:srgbClr val="7030A0"/>
                    </a:solidFill>
                    <a:effectLst/>
                    <a:latin typeface="Arial" panose="020B0604020202020204" pitchFamily="34" charset="0"/>
                    <a:ea typeface="Times New Roman" panose="02020603050405020304" pitchFamily="18" charset="0"/>
                  </a:rPr>
                  <a:t>2</a:t>
                </a:r>
                <a:r>
                  <a:rPr lang="en-US" sz="2600" b="1">
                    <a:solidFill>
                      <a:srgbClr val="7030A0"/>
                    </a:solidFill>
                    <a:effectLst/>
                    <a:latin typeface="Arial" panose="020B0604020202020204" pitchFamily="34" charset="0"/>
                    <a:ea typeface="Times New Roman" panose="02020603050405020304" pitchFamily="18" charset="0"/>
                  </a:rPr>
                  <a:t> </a:t>
                </a:r>
                <a:endParaRPr lang="en-US" sz="2600" b="1">
                  <a:solidFill>
                    <a:srgbClr val="7030A0"/>
                  </a:solidFill>
                  <a:effectLst/>
                  <a:latin typeface="Arial" panose="020B0604020202020204" pitchFamily="34" charset="0"/>
                  <a:ea typeface="Times New Roman" panose="02020603050405020304" pitchFamily="18" charset="0"/>
                </a:endParaRPr>
              </a:p>
            </p:txBody>
          </p:sp>
        </mc:Choice>
        <mc:Fallback>
          <p:sp>
            <p:nvSpPr>
              <p:cNvPr id="30" name="Text Box 29"/>
              <p:cNvSpPr txBox="1">
                <a:spLocks noRot="1" noChangeAspect="1" noMove="1" noResize="1" noEditPoints="1" noAdjustHandles="1" noChangeArrowheads="1" noChangeShapeType="1" noTextEdit="1"/>
              </p:cNvSpPr>
              <p:nvPr/>
            </p:nvSpPr>
            <p:spPr bwMode="auto">
              <a:xfrm>
                <a:off x="1383525" y="684825"/>
                <a:ext cx="10431902" cy="969496"/>
              </a:xfrm>
              <a:prstGeom prst="rect">
                <a:avLst/>
              </a:prstGeom>
              <a:blipFill rotWithShape="1">
                <a:blip r:embed="rId1"/>
                <a:stretch>
                  <a:fillRect l="-5" t="-30" r="6" b="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noFill/>
                  </a:rPr>
                  <a:t> </a:t>
                </a:r>
              </a:p>
            </p:txBody>
          </p:sp>
        </mc:Fallback>
      </mc:AlternateContent>
      <p:grpSp>
        <p:nvGrpSpPr>
          <p:cNvPr id="32" name="Group 31"/>
          <p:cNvGrpSpPr/>
          <p:nvPr/>
        </p:nvGrpSpPr>
        <p:grpSpPr>
          <a:xfrm>
            <a:off x="846981" y="44249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2" cstate="print">
              <a:extLst>
                <a:ext uri="{BEBA8EAE-BF5A-486C-A8C5-ECC9F3942E4B}">
                  <a14:imgProps xmlns:a14="http://schemas.microsoft.com/office/drawing/2010/main">
                    <a14:imgLayer r:embed="rId3">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2" name="Picture 4" descr="empty-blue-rectangle"/>
          <p:cNvPicPr>
            <a:picLocks noChangeAspect="1" noChangeArrowheads="1"/>
          </p:cNvPicPr>
          <p:nvPr/>
        </p:nvPicPr>
        <p:blipFill>
          <a:blip r:embed="rId4"/>
          <a:srcRect/>
          <a:stretch>
            <a:fillRect/>
          </a:stretch>
        </p:blipFill>
        <p:spPr bwMode="auto">
          <a:xfrm>
            <a:off x="1106194" y="2514600"/>
            <a:ext cx="9974704" cy="1292876"/>
          </a:xfrm>
          <a:prstGeom prst="rect">
            <a:avLst/>
          </a:prstGeom>
          <a:noFill/>
          <a:ln w="9525">
            <a:noFill/>
            <a:miter lim="800000"/>
            <a:headEnd/>
            <a:tailEnd/>
          </a:ln>
        </p:spPr>
      </p:pic>
      <p:sp>
        <p:nvSpPr>
          <p:cNvPr id="13" name="TextBox 12"/>
          <p:cNvSpPr txBox="1"/>
          <p:nvPr/>
        </p:nvSpPr>
        <p:spPr>
          <a:xfrm>
            <a:off x="1975223" y="2706577"/>
            <a:ext cx="8077200" cy="86177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rPr>
              <a:t>1 N là độ lớn của lực gây ra gia tốc 1m/s</a:t>
            </a:r>
            <a:r>
              <a:rPr lang="en-US" sz="2500" baseline="30000">
                <a:solidFill>
                  <a:srgbClr val="000000"/>
                </a:solidFill>
                <a:effectLst/>
                <a:latin typeface="Arial" panose="020B0604020202020204" pitchFamily="34" charset="0"/>
                <a:ea typeface="Times New Roman" panose="02020603050405020304" pitchFamily="18" charset="0"/>
              </a:rPr>
              <a:t>2</a:t>
            </a:r>
            <a:r>
              <a:rPr lang="en-US" sz="2500">
                <a:solidFill>
                  <a:srgbClr val="000000"/>
                </a:solidFill>
                <a:effectLst/>
                <a:latin typeface="Arial" panose="020B0604020202020204" pitchFamily="34" charset="0"/>
                <a:ea typeface="Times New Roman" panose="02020603050405020304" pitchFamily="18" charset="0"/>
              </a:rPr>
              <a:t> cho vật khối lượng 1kg, theo hướng của lực</a:t>
            </a:r>
            <a:endParaRPr lang="en-US" sz="2500"/>
          </a:p>
        </p:txBody>
      </p:sp>
      <p:graphicFrame>
        <p:nvGraphicFramePr>
          <p:cNvPr id="14" name="Table 13"/>
          <p:cNvGraphicFramePr>
            <a:graphicFrameLocks noGrp="1"/>
          </p:cNvGraphicFramePr>
          <p:nvPr/>
        </p:nvGraphicFramePr>
        <p:xfrm>
          <a:off x="3771900" y="4191000"/>
          <a:ext cx="5105399" cy="2003706"/>
        </p:xfrm>
        <a:graphic>
          <a:graphicData uri="http://schemas.openxmlformats.org/drawingml/2006/table">
            <a:tbl>
              <a:tblPr firstRow="1" bandRow="1">
                <a:tableStyleId>{93296810-A885-4BE3-A3E7-6D5BEEA58F35}</a:tableStyleId>
              </a:tblPr>
              <a:tblGrid>
                <a:gridCol w="1963615"/>
                <a:gridCol w="1570892"/>
                <a:gridCol w="1570892"/>
              </a:tblGrid>
              <a:tr h="586386">
                <a:tc>
                  <a:txBody>
                    <a:bodyPr/>
                    <a:lstStyle/>
                    <a:p>
                      <a:pPr algn="ctr"/>
                      <a:r>
                        <a:rPr lang="en-US" sz="2500">
                          <a:latin typeface="Arial" panose="020B0604020202020204" pitchFamily="34" charset="0"/>
                          <a:cs typeface="Arial" panose="020B0604020202020204" pitchFamily="34" charset="0"/>
                        </a:rPr>
                        <a:t>Đại lượng</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Kí hiệu</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Đơn vị</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47635">
                <a:tc>
                  <a:txBody>
                    <a:bodyPr/>
                    <a:lstStyle/>
                    <a:p>
                      <a:pPr algn="ctr"/>
                      <a:r>
                        <a:rPr lang="en-US" sz="2500">
                          <a:latin typeface="Arial" panose="020B0604020202020204" pitchFamily="34" charset="0"/>
                          <a:cs typeface="Arial" panose="020B0604020202020204" pitchFamily="34" charset="0"/>
                        </a:rPr>
                        <a:t>Gia tốc</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a</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m/s</a:t>
                      </a:r>
                      <a:r>
                        <a:rPr lang="en-US" sz="2500" baseline="30000">
                          <a:latin typeface="Arial" panose="020B0604020202020204" pitchFamily="34" charset="0"/>
                          <a:cs typeface="Arial" panose="020B0604020202020204" pitchFamily="34" charset="0"/>
                        </a:rPr>
                        <a:t>2</a:t>
                      </a:r>
                      <a:endParaRPr lang="en-US" sz="2500" baseline="30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47635">
                <a:tc>
                  <a:txBody>
                    <a:bodyPr/>
                    <a:lstStyle/>
                    <a:p>
                      <a:pPr algn="ctr"/>
                      <a:r>
                        <a:rPr lang="en-US" sz="2500">
                          <a:latin typeface="Arial" panose="020B0604020202020204" pitchFamily="34" charset="0"/>
                          <a:cs typeface="Arial" panose="020B0604020202020204" pitchFamily="34" charset="0"/>
                        </a:rPr>
                        <a:t>Khối lượng</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m</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kg</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47635">
                <a:tc>
                  <a:txBody>
                    <a:bodyPr/>
                    <a:lstStyle/>
                    <a:p>
                      <a:pPr algn="ctr"/>
                      <a:r>
                        <a:rPr lang="en-US" sz="2500">
                          <a:latin typeface="Arial" panose="020B0604020202020204" pitchFamily="34" charset="0"/>
                          <a:cs typeface="Arial" panose="020B0604020202020204" pitchFamily="34" charset="0"/>
                        </a:rPr>
                        <a:t>Lực</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F</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N</a:t>
                      </a:r>
                      <a:endParaRPr lang="en-US" sz="25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5539745" cy="542538"/>
            <a:chOff x="74035" y="2231322"/>
            <a:chExt cx="550542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5" y="2231322"/>
              <a:ext cx="4123197"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Khối lượng và quán tính</a:t>
              </a:r>
              <a:endParaRPr lang="en-US" sz="2800" dirty="0">
                <a:cs typeface="Arial" panose="020B0604020202020204" pitchFamily="34" charset="0"/>
              </a:endParaRPr>
            </a:p>
          </p:txBody>
        </p:sp>
      </p:grpSp>
      <p:sp>
        <p:nvSpPr>
          <p:cNvPr id="16" name="TextBox 15"/>
          <p:cNvSpPr txBox="1"/>
          <p:nvPr/>
        </p:nvSpPr>
        <p:spPr>
          <a:xfrm>
            <a:off x="631054" y="894167"/>
            <a:ext cx="5105400" cy="1708160"/>
          </a:xfrm>
          <a:prstGeom prst="rect">
            <a:avLst/>
          </a:prstGeom>
          <a:noFill/>
        </p:spPr>
        <p:txBody>
          <a:bodyPr wrap="square">
            <a:spAutoFit/>
          </a:bodyPr>
          <a:lstStyle/>
          <a:p>
            <a:pPr algn="just">
              <a:spcAft>
                <a:spcPts val="600"/>
              </a:spcAft>
            </a:pPr>
            <a:r>
              <a:rPr lang="en-US" sz="2500">
                <a:latin typeface="Arial" panose="020B0604020202020204" pitchFamily="34" charset="0"/>
                <a:cs typeface="Arial" panose="020B0604020202020204" pitchFamily="34" charset="0"/>
              </a:rPr>
              <a:t>Vật nào có khối lượng càng lớn thì càng khó thay đổi vận tốc, tức là càng có mức quán tính lớn hơn</a:t>
            </a:r>
            <a:endParaRPr lang="en-US" sz="2500">
              <a:latin typeface="Arial" panose="020B0604020202020204" pitchFamily="34" charset="0"/>
              <a:cs typeface="Arial" panose="020B0604020202020204" pitchFamily="34" charset="0"/>
            </a:endParaRPr>
          </a:p>
          <a:p>
            <a:pPr algn="just">
              <a:spcAft>
                <a:spcPts val="600"/>
              </a:spcAft>
            </a:pPr>
            <a:r>
              <a:rPr lang="en-US" sz="2500" i="1">
                <a:latin typeface="Arial" panose="020B0604020202020204" pitchFamily="34" charset="0"/>
                <a:cs typeface="Arial" panose="020B0604020202020204" pitchFamily="34" charset="0"/>
              </a:rPr>
              <a:t>VD: xe lớn khó thay đổi vận tốc</a:t>
            </a:r>
            <a:endParaRPr lang="en-US" sz="2500" i="1">
              <a:latin typeface="Arial" panose="020B0604020202020204" pitchFamily="34" charset="0"/>
              <a:cs typeface="Arial" panose="020B0604020202020204" pitchFamily="34" charset="0"/>
            </a:endParaRPr>
          </a:p>
        </p:txBody>
      </p:sp>
      <p:pic>
        <p:nvPicPr>
          <p:cNvPr id="24" name="Picture 23" descr="empty-red-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54" y="3962693"/>
            <a:ext cx="11525504" cy="70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4"/>
          <p:cNvSpPr txBox="1">
            <a:spLocks noChangeArrowheads="1"/>
          </p:cNvSpPr>
          <p:nvPr/>
        </p:nvSpPr>
        <p:spPr bwMode="auto">
          <a:xfrm>
            <a:off x="1316854" y="4064913"/>
            <a:ext cx="101211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err="1">
                <a:cs typeface="Arial" panose="020B0604020202020204" pitchFamily="34" charset="0"/>
              </a:rPr>
              <a:t>Khối</a:t>
            </a:r>
            <a:r>
              <a:rPr lang="en-US" altLang="en-US" sz="2800" dirty="0">
                <a:cs typeface="Arial" panose="020B0604020202020204" pitchFamily="34" charset="0"/>
              </a:rPr>
              <a:t> </a:t>
            </a:r>
            <a:r>
              <a:rPr lang="en-US" altLang="en-US" sz="2800" dirty="0" err="1">
                <a:cs typeface="Arial" panose="020B0604020202020204" pitchFamily="34" charset="0"/>
              </a:rPr>
              <a:t>lượng</a:t>
            </a:r>
            <a:r>
              <a:rPr lang="en-US" altLang="en-US" sz="2800" dirty="0">
                <a:cs typeface="Arial" panose="020B0604020202020204" pitchFamily="34" charset="0"/>
              </a:rPr>
              <a:t> </a:t>
            </a:r>
            <a:r>
              <a:rPr lang="en-US" altLang="en-US" sz="2800" dirty="0" err="1">
                <a:cs typeface="Arial" panose="020B0604020202020204" pitchFamily="34" charset="0"/>
              </a:rPr>
              <a:t>là</a:t>
            </a:r>
            <a:r>
              <a:rPr lang="en-US" altLang="en-US" sz="2800" dirty="0">
                <a:cs typeface="Arial" panose="020B0604020202020204" pitchFamily="34" charset="0"/>
              </a:rPr>
              <a:t> </a:t>
            </a:r>
            <a:r>
              <a:rPr lang="en-US" altLang="en-US" sz="2800" dirty="0" err="1">
                <a:cs typeface="Arial" panose="020B0604020202020204" pitchFamily="34" charset="0"/>
              </a:rPr>
              <a:t>đại</a:t>
            </a:r>
            <a:r>
              <a:rPr lang="en-US" altLang="en-US" sz="2800" dirty="0">
                <a:cs typeface="Arial" panose="020B0604020202020204" pitchFamily="34" charset="0"/>
              </a:rPr>
              <a:t> </a:t>
            </a:r>
            <a:r>
              <a:rPr lang="en-US" altLang="en-US" sz="2800" dirty="0" err="1">
                <a:cs typeface="Arial" panose="020B0604020202020204" pitchFamily="34" charset="0"/>
              </a:rPr>
              <a:t>lượng</a:t>
            </a:r>
            <a:r>
              <a:rPr lang="en-US" altLang="en-US" sz="2800" dirty="0">
                <a:cs typeface="Arial" panose="020B0604020202020204" pitchFamily="34" charset="0"/>
              </a:rPr>
              <a:t> </a:t>
            </a:r>
            <a:r>
              <a:rPr lang="en-US" altLang="en-US" sz="2800" dirty="0" err="1">
                <a:cs typeface="Arial" panose="020B0604020202020204" pitchFamily="34" charset="0"/>
              </a:rPr>
              <a:t>đặc</a:t>
            </a:r>
            <a:r>
              <a:rPr lang="en-US" altLang="en-US" sz="2800" dirty="0">
                <a:cs typeface="Arial" panose="020B0604020202020204" pitchFamily="34" charset="0"/>
              </a:rPr>
              <a:t> </a:t>
            </a:r>
            <a:r>
              <a:rPr lang="en-US" altLang="en-US" sz="2800" dirty="0" err="1">
                <a:cs typeface="Arial" panose="020B0604020202020204" pitchFamily="34" charset="0"/>
              </a:rPr>
              <a:t>trưng</a:t>
            </a:r>
            <a:r>
              <a:rPr lang="en-US" altLang="en-US" sz="2800" dirty="0">
                <a:cs typeface="Arial" panose="020B0604020202020204" pitchFamily="34" charset="0"/>
              </a:rPr>
              <a:t> </a:t>
            </a:r>
            <a:r>
              <a:rPr lang="en-US" altLang="en-US" sz="2800" dirty="0" err="1">
                <a:cs typeface="Arial" panose="020B0604020202020204" pitchFamily="34" charset="0"/>
              </a:rPr>
              <a:t>cho</a:t>
            </a:r>
            <a:r>
              <a:rPr lang="en-US" altLang="en-US" sz="2800" dirty="0">
                <a:cs typeface="Arial" panose="020B0604020202020204" pitchFamily="34" charset="0"/>
              </a:rPr>
              <a:t> </a:t>
            </a:r>
            <a:r>
              <a:rPr lang="en-US" altLang="en-US" sz="2800" dirty="0" err="1">
                <a:cs typeface="Arial" panose="020B0604020202020204" pitchFamily="34" charset="0"/>
              </a:rPr>
              <a:t>mức</a:t>
            </a:r>
            <a:r>
              <a:rPr lang="en-US" altLang="en-US" sz="2800" dirty="0">
                <a:cs typeface="Arial" panose="020B0604020202020204" pitchFamily="34" charset="0"/>
              </a:rPr>
              <a:t> </a:t>
            </a:r>
            <a:r>
              <a:rPr lang="en-US" altLang="en-US" sz="2800" dirty="0" err="1">
                <a:cs typeface="Arial" panose="020B0604020202020204" pitchFamily="34" charset="0"/>
              </a:rPr>
              <a:t>quán</a:t>
            </a:r>
            <a:r>
              <a:rPr lang="en-US" altLang="en-US" sz="2800" dirty="0">
                <a:cs typeface="Arial" panose="020B0604020202020204" pitchFamily="34" charset="0"/>
              </a:rPr>
              <a:t> </a:t>
            </a:r>
            <a:r>
              <a:rPr lang="en-US" altLang="en-US" sz="2800" dirty="0" err="1">
                <a:cs typeface="Arial" panose="020B0604020202020204" pitchFamily="34" charset="0"/>
              </a:rPr>
              <a:t>tính</a:t>
            </a:r>
            <a:r>
              <a:rPr lang="en-US" altLang="en-US" sz="2800" dirty="0">
                <a:cs typeface="Arial" panose="020B0604020202020204" pitchFamily="34" charset="0"/>
              </a:rPr>
              <a:t> </a:t>
            </a:r>
            <a:r>
              <a:rPr lang="en-US" altLang="en-US" sz="2800" dirty="0" err="1">
                <a:cs typeface="Arial" panose="020B0604020202020204" pitchFamily="34" charset="0"/>
              </a:rPr>
              <a:t>của</a:t>
            </a:r>
            <a:r>
              <a:rPr lang="en-US" altLang="en-US" sz="2800" dirty="0">
                <a:cs typeface="Arial" panose="020B0604020202020204" pitchFamily="34" charset="0"/>
              </a:rPr>
              <a:t> </a:t>
            </a:r>
            <a:r>
              <a:rPr lang="en-US" altLang="en-US" sz="2800" dirty="0" err="1">
                <a:cs typeface="Arial" panose="020B0604020202020204" pitchFamily="34" charset="0"/>
              </a:rPr>
              <a:t>vật</a:t>
            </a:r>
            <a:r>
              <a:rPr lang="en-US" altLang="en-US" sz="2800" dirty="0">
                <a:cs typeface="Arial" panose="020B0604020202020204" pitchFamily="34" charset="0"/>
              </a:rPr>
              <a:t>.</a:t>
            </a:r>
            <a:endParaRPr lang="en-US" altLang="en-US" sz="2800" dirty="0">
              <a:cs typeface="Arial" panose="020B0604020202020204" pitchFamily="34" charset="0"/>
            </a:endParaRPr>
          </a:p>
        </p:txBody>
      </p:sp>
      <p:sp>
        <p:nvSpPr>
          <p:cNvPr id="26" name="TextBox 25"/>
          <p:cNvSpPr txBox="1"/>
          <p:nvPr/>
        </p:nvSpPr>
        <p:spPr>
          <a:xfrm>
            <a:off x="943877" y="4801821"/>
            <a:ext cx="10494146" cy="1709058"/>
          </a:xfrm>
          <a:prstGeom prst="rect">
            <a:avLst/>
          </a:prstGeom>
          <a:noFill/>
        </p:spPr>
        <p:txBody>
          <a:bodyPr wrap="square">
            <a:spAutoFit/>
          </a:bodyPr>
          <a:lstStyle/>
          <a:p>
            <a:pPr marL="342900" marR="0" indent="-342900" algn="just">
              <a:lnSpc>
                <a:spcPct val="107000"/>
              </a:lnSpc>
              <a:spcBef>
                <a:spcPts val="0"/>
              </a:spcBef>
              <a:spcAft>
                <a:spcPts val="0"/>
              </a:spcAft>
              <a:buFont typeface="Symbol" panose="05050102010706020507" pitchFamily="18" charset="2"/>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 phép ta so sánh được khối lượng của những vật làm </a:t>
            </a:r>
            <a:r>
              <a:rPr lang="en-US" sz="2500">
                <a:solidFill>
                  <a:srgbClr val="000000"/>
                </a:solidFill>
                <a:latin typeface="Arial" panose="020B0604020202020204" pitchFamily="34" charset="0"/>
                <a:ea typeface="Times New Roman" panose="02020603050405020304" pitchFamily="18" charset="0"/>
                <a:cs typeface="Arial" panose="020B0604020202020204" pitchFamily="34" charset="0"/>
              </a:rPr>
              <a:t>bằ</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ng các chất khác nhau.</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gn="just">
              <a:lnSpc>
                <a:spcPct val="107000"/>
              </a:lnSpc>
              <a:spcBef>
                <a:spcPts val="0"/>
              </a:spcBef>
              <a:spcAft>
                <a:spcPts val="0"/>
              </a:spcAft>
              <a:buFont typeface="Symbol" panose="05050102010706020507" pitchFamily="18" charset="2"/>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a:solidFill>
                  <a:srgbClr val="000000"/>
                </a:solidFill>
                <a:latin typeface="Arial" panose="020B0604020202020204" pitchFamily="34" charset="0"/>
                <a:ea typeface="Times New Roman" panose="02020603050405020304" pitchFamily="18" charset="0"/>
                <a:cs typeface="Arial" panose="020B0604020202020204" pitchFamily="34" charset="0"/>
              </a:rPr>
              <a:t>VD: </a:t>
            </a:r>
            <a:r>
              <a:rPr lang="en-US" sz="25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 xe chở cát và xe chở gạo có khối lượng bằng nhau nếu dưới tác dụng của hợp lực như nhau, chúng có gia tốc như nhau</a:t>
            </a:r>
            <a:endParaRPr lang="en-US" sz="2500" i="1">
              <a:effectLst/>
              <a:latin typeface="Arial" panose="020B0604020202020204" pitchFamily="34" charset="0"/>
              <a:ea typeface="游明朝" panose="02020400000000000000" pitchFamily="18" charset="-128"/>
              <a:cs typeface="Arial" panose="020B0604020202020204" pitchFamily="34" charset="0"/>
            </a:endParaRPr>
          </a:p>
        </p:txBody>
      </p:sp>
      <p:pic>
        <p:nvPicPr>
          <p:cNvPr id="28" name="Picture 27" descr="A picture containing text, road, sky, outdoor&#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315" y="607286"/>
            <a:ext cx="5299627" cy="3052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95832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227660" y="715997"/>
            <a:ext cx="10431902" cy="89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Nêu một số ví dụ cho thấy khối lượng của vật càng lớn thì mức quán tính của vật càng lớn. Điều này có ý nghĩa gì </a:t>
            </a:r>
            <a:r>
              <a:rPr lang="en-US" sz="2500">
                <a:solidFill>
                  <a:srgbClr val="000000"/>
                </a:solidFill>
                <a:effectLst/>
                <a:latin typeface="Arial" panose="020B0604020202020204" pitchFamily="34" charset="0"/>
                <a:ea typeface="Times New Roman" panose="02020603050405020304" pitchFamily="18" charset="0"/>
              </a:rPr>
              <a:t>trong thực tiễn</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5" name="TextBox 14"/>
          <p:cNvSpPr txBox="1"/>
          <p:nvPr/>
        </p:nvSpPr>
        <p:spPr>
          <a:xfrm>
            <a:off x="1981200" y="5843389"/>
            <a:ext cx="8438299" cy="861774"/>
          </a:xfrm>
          <a:prstGeom prst="rect">
            <a:avLst/>
          </a:prstGeom>
          <a:noFill/>
        </p:spPr>
        <p:txBody>
          <a:bodyPr wrap="square">
            <a:spAutoFit/>
          </a:bodyPr>
          <a:lstStyle/>
          <a:p>
            <a:pPr algn="ctr" rtl="0">
              <a:spcBef>
                <a:spcPts val="0"/>
              </a:spcBef>
              <a:spcAft>
                <a:spcPts val="500"/>
              </a:spcAft>
            </a:pPr>
            <a:r>
              <a:rPr lang="en-US" sz="2500" b="0" i="1" u="none" strike="noStrike" dirty="0">
                <a:effectLst/>
                <a:latin typeface="Arial" panose="020B0604020202020204" pitchFamily="34" charset="0"/>
              </a:rPr>
              <a:t>Xe </a:t>
            </a:r>
            <a:r>
              <a:rPr lang="en-US" sz="2500" b="0" i="1" u="none" strike="noStrike" dirty="0" err="1">
                <a:effectLst/>
                <a:latin typeface="Arial" panose="020B0604020202020204" pitchFamily="34" charset="0"/>
              </a:rPr>
              <a:t>có</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khối</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lượng</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càng</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lớn</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thì</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càng</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khó</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làm</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thay</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đổi</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chuyển</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động</a:t>
            </a:r>
            <a:r>
              <a:rPr lang="en-US" sz="2500" b="0" i="1" u="none" strike="noStrike" dirty="0">
                <a:effectLst/>
                <a:latin typeface="Arial" panose="020B0604020202020204" pitchFamily="34" charset="0"/>
              </a:rPr>
              <a:t> do </a:t>
            </a:r>
            <a:r>
              <a:rPr lang="en-US" sz="2500" b="0" i="1" u="none" strike="noStrike" dirty="0" err="1">
                <a:effectLst/>
                <a:latin typeface="Arial" panose="020B0604020202020204" pitchFamily="34" charset="0"/>
              </a:rPr>
              <a:t>có</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quán</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tính</a:t>
            </a:r>
            <a:r>
              <a:rPr lang="en-US" sz="2500" b="0" i="1" u="none" strike="noStrike" dirty="0">
                <a:effectLst/>
                <a:latin typeface="Arial" panose="020B0604020202020204" pitchFamily="34" charset="0"/>
              </a:rPr>
              <a:t> </a:t>
            </a:r>
            <a:r>
              <a:rPr lang="en-US" sz="2500" b="0" i="1" u="none" strike="noStrike" dirty="0" err="1">
                <a:effectLst/>
                <a:latin typeface="Arial" panose="020B0604020202020204" pitchFamily="34" charset="0"/>
              </a:rPr>
              <a:t>lớn</a:t>
            </a:r>
            <a:endParaRPr lang="en-US" sz="2500" b="0" i="1" u="none" strike="noStrike" dirty="0">
              <a:effectLst/>
              <a:latin typeface="Arial" panose="020B0604020202020204" pitchFamily="34" charset="0"/>
            </a:endParaRPr>
          </a:p>
        </p:txBody>
      </p:sp>
      <p:pic>
        <p:nvPicPr>
          <p:cNvPr id="16" name="Picture 15" descr="A person on a scooter&#10;&#10;Description automatically generated with low confidence"/>
          <p:cNvPicPr>
            <a:picLocks noChangeAspect="1"/>
          </p:cNvPicPr>
          <p:nvPr/>
        </p:nvPicPr>
        <p:blipFill rotWithShape="1">
          <a:blip r:embed="rId3">
            <a:extLst>
              <a:ext uri="{28A0092B-C50C-407E-A947-70E740481C1C}">
                <a14:useLocalDpi xmlns:a14="http://schemas.microsoft.com/office/drawing/2010/main" val="0"/>
              </a:ext>
            </a:extLst>
          </a:blip>
          <a:srcRect t="1305" r="50000"/>
          <a:stretch>
            <a:fillRect/>
          </a:stretch>
        </p:blipFill>
        <p:spPr>
          <a:xfrm>
            <a:off x="1152744" y="1851078"/>
            <a:ext cx="3429000" cy="3891915"/>
          </a:xfrm>
          <a:prstGeom prst="rect">
            <a:avLst/>
          </a:prstGeom>
          <a:ln>
            <a:noFill/>
          </a:ln>
          <a:effectLst>
            <a:softEdge rad="112500"/>
          </a:effectLst>
        </p:spPr>
      </p:pic>
      <p:pic>
        <p:nvPicPr>
          <p:cNvPr id="17" name="Picture 16" descr="A person leaning against a car&#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060" y="1874629"/>
            <a:ext cx="6280471" cy="3782239"/>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99060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236443" y="772924"/>
            <a:ext cx="10431902" cy="88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Cho đồ thị biểu diễn mối liên hệ giữa các lực tác dụng lên một vật và gia tốc gây ra tương ứng. Khối lượng của vật là: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8" name="Picture 4" descr="empty-blue-rectangle"/>
          <p:cNvPicPr>
            <a:picLocks noChangeAspect="1" noChangeArrowheads="1"/>
          </p:cNvPicPr>
          <p:nvPr/>
        </p:nvPicPr>
        <p:blipFill>
          <a:blip r:embed="rId3"/>
          <a:srcRect/>
          <a:stretch>
            <a:fillRect/>
          </a:stretch>
        </p:blipFill>
        <p:spPr bwMode="auto">
          <a:xfrm>
            <a:off x="1106194" y="2090364"/>
            <a:ext cx="3776733" cy="3151487"/>
          </a:xfrm>
          <a:prstGeom prst="rect">
            <a:avLst/>
          </a:prstGeom>
          <a:noFill/>
          <a:ln w="9525">
            <a:noFill/>
            <a:miter lim="800000"/>
            <a:headEnd/>
            <a:tailEnd/>
          </a:ln>
        </p:spPr>
      </p:pic>
      <p:sp>
        <p:nvSpPr>
          <p:cNvPr id="19" name="TextBox 18"/>
          <p:cNvSpPr txBox="1"/>
          <p:nvPr/>
        </p:nvSpPr>
        <p:spPr>
          <a:xfrm>
            <a:off x="1868194" y="2431576"/>
            <a:ext cx="2667000" cy="2400657"/>
          </a:xfrm>
          <a:prstGeom prst="rect">
            <a:avLst/>
          </a:prstGeom>
          <a:noFill/>
        </p:spPr>
        <p:txBody>
          <a:bodyPr wrap="square">
            <a:spAutoFit/>
          </a:bodyPr>
          <a:lstStyle/>
          <a:p>
            <a:pPr marL="342900" marR="0" indent="-342900">
              <a:spcBef>
                <a:spcPts val="600"/>
              </a:spcBef>
              <a:spcAft>
                <a:spcPts val="600"/>
              </a:spcAft>
              <a:buAutoNum type="alphaUcPeriod"/>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 kg.</a:t>
            </a:r>
            <a:endPar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spcBef>
                <a:spcPts val="600"/>
              </a:spcBef>
              <a:spcAft>
                <a:spcPts val="600"/>
              </a:spcAft>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2,0 kg.       </a:t>
            </a:r>
            <a:endPar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spcBef>
                <a:spcPts val="600"/>
              </a:spcBef>
              <a:spcAft>
                <a:spcPts val="600"/>
              </a:spcAft>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 0,5 kg.</a:t>
            </a:r>
            <a:endPar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spcBef>
                <a:spcPts val="600"/>
              </a:spcBef>
              <a:spcAft>
                <a:spcPts val="600"/>
              </a:spcAft>
            </a:pPr>
            <a:r>
              <a:rPr lang="en-US" sz="3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D.1,5 kg.</a:t>
            </a:r>
            <a:endParaRPr lang="en-US" sz="30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13" name="Group 12"/>
          <p:cNvGrpSpPr/>
          <p:nvPr/>
        </p:nvGrpSpPr>
        <p:grpSpPr>
          <a:xfrm>
            <a:off x="6419551" y="1929192"/>
            <a:ext cx="4666255" cy="3134092"/>
            <a:chOff x="7594832" y="1540382"/>
            <a:chExt cx="4128946" cy="2879847"/>
          </a:xfrm>
        </p:grpSpPr>
        <p:grpSp>
          <p:nvGrpSpPr>
            <p:cNvPr id="14" name="Group 13"/>
            <p:cNvGrpSpPr/>
            <p:nvPr/>
          </p:nvGrpSpPr>
          <p:grpSpPr>
            <a:xfrm>
              <a:off x="7594832" y="1540382"/>
              <a:ext cx="4128946" cy="2879847"/>
              <a:chOff x="7594832" y="1540382"/>
              <a:chExt cx="4128946" cy="2879847"/>
            </a:xfrm>
          </p:grpSpPr>
          <p:grpSp>
            <p:nvGrpSpPr>
              <p:cNvPr id="20" name="Group 19"/>
              <p:cNvGrpSpPr/>
              <p:nvPr/>
            </p:nvGrpSpPr>
            <p:grpSpPr>
              <a:xfrm>
                <a:off x="7594832" y="1540382"/>
                <a:ext cx="4128946" cy="2879847"/>
                <a:chOff x="9013155" y="3648104"/>
                <a:chExt cx="4128946" cy="2879847"/>
              </a:xfrm>
            </p:grpSpPr>
            <p:cxnSp>
              <p:nvCxnSpPr>
                <p:cNvPr id="46" name="Straight Arrow Connector 45"/>
                <p:cNvCxnSpPr/>
                <p:nvPr/>
              </p:nvCxnSpPr>
              <p:spPr>
                <a:xfrm>
                  <a:off x="9475076" y="5984807"/>
                  <a:ext cx="2992247" cy="22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601200" y="4068683"/>
                  <a:ext cx="0" cy="2026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9651162" y="4746170"/>
                  <a:ext cx="1320038" cy="12165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013155" y="3648104"/>
                  <a:ext cx="1295400" cy="438354"/>
                </a:xfrm>
                <a:prstGeom prst="rect">
                  <a:avLst/>
                </a:prstGeom>
                <a:noFill/>
              </p:spPr>
              <p:txBody>
                <a:bodyPr wrap="square">
                  <a:spAutoFit/>
                </a:bodyPr>
                <a:lstStyle/>
                <a:p>
                  <a:pPr algn="ctr"/>
                  <a:r>
                    <a:rPr lang="en-US" sz="2500">
                      <a:latin typeface="Arial" panose="020B0604020202020204" pitchFamily="34" charset="0"/>
                      <a:ea typeface="Times New Roman" panose="02020603050405020304" pitchFamily="18" charset="0"/>
                      <a:cs typeface="Times New Roman" panose="02020603050405020304" pitchFamily="18" charset="0"/>
                    </a:rPr>
                    <a:t>F(N)</a:t>
                  </a:r>
                  <a:endParaRPr lang="en-US" sz="2500" baseline="-25000"/>
                </a:p>
              </p:txBody>
            </p:sp>
            <p:sp>
              <p:nvSpPr>
                <p:cNvPr id="50" name="TextBox 49"/>
                <p:cNvSpPr txBox="1"/>
                <p:nvPr/>
              </p:nvSpPr>
              <p:spPr>
                <a:xfrm>
                  <a:off x="12051827" y="6089597"/>
                  <a:ext cx="1090274" cy="438354"/>
                </a:xfrm>
                <a:prstGeom prst="rect">
                  <a:avLst/>
                </a:prstGeom>
                <a:noFill/>
              </p:spPr>
              <p:txBody>
                <a:bodyPr wrap="square">
                  <a:spAutoFit/>
                </a:bodyPr>
                <a:lstStyle/>
                <a:p>
                  <a:pPr algn="ctr"/>
                  <a:r>
                    <a:rPr lang="en-US" sz="2500">
                      <a:latin typeface="Arial" panose="020B0604020202020204" pitchFamily="34" charset="0"/>
                      <a:ea typeface="Times New Roman" panose="02020603050405020304" pitchFamily="18" charset="0"/>
                      <a:cs typeface="Times New Roman" panose="02020603050405020304" pitchFamily="18" charset="0"/>
                    </a:rPr>
                    <a:t>a(m/s</a:t>
                  </a:r>
                  <a:r>
                    <a:rPr lang="en-US" sz="2500" baseline="30000">
                      <a:latin typeface="Arial" panose="020B0604020202020204" pitchFamily="34" charset="0"/>
                      <a:ea typeface="Times New Roman" panose="02020603050405020304" pitchFamily="18" charset="0"/>
                      <a:cs typeface="Times New Roman" panose="02020603050405020304" pitchFamily="18" charset="0"/>
                    </a:rPr>
                    <a:t>2</a:t>
                  </a:r>
                  <a:r>
                    <a:rPr lang="en-US" sz="2500">
                      <a:latin typeface="Arial" panose="020B0604020202020204" pitchFamily="34" charset="0"/>
                      <a:ea typeface="Times New Roman" panose="02020603050405020304" pitchFamily="18" charset="0"/>
                      <a:cs typeface="Times New Roman" panose="02020603050405020304" pitchFamily="18" charset="0"/>
                    </a:rPr>
                    <a:t>)</a:t>
                  </a:r>
                  <a:endParaRPr lang="en-US" sz="2500" baseline="-25000"/>
                </a:p>
              </p:txBody>
            </p:sp>
          </p:grpSp>
          <p:cxnSp>
            <p:nvCxnSpPr>
              <p:cNvPr id="21" name="Straight Connector 20"/>
              <p:cNvCxnSpPr/>
              <p:nvPr/>
            </p:nvCxnSpPr>
            <p:spPr>
              <a:xfrm>
                <a:off x="9862815" y="2722013"/>
                <a:ext cx="0" cy="111825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139519" y="2726559"/>
                <a:ext cx="2137005" cy="1113706"/>
                <a:chOff x="9188202" y="5715000"/>
                <a:chExt cx="792399" cy="419100"/>
              </a:xfrm>
            </p:grpSpPr>
            <p:cxnSp>
              <p:nvCxnSpPr>
                <p:cNvPr id="44" name="Straight Connector 43"/>
                <p:cNvCxnSpPr/>
                <p:nvPr/>
              </p:nvCxnSpPr>
              <p:spPr>
                <a:xfrm>
                  <a:off x="9188202" y="5715000"/>
                  <a:ext cx="79239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673114" y="5715000"/>
                  <a:ext cx="0" cy="419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8158132" y="2722014"/>
                <a:ext cx="2157860" cy="1094160"/>
                <a:chOff x="9188202" y="5488502"/>
                <a:chExt cx="1170632" cy="645598"/>
              </a:xfrm>
            </p:grpSpPr>
            <p:cxnSp>
              <p:nvCxnSpPr>
                <p:cNvPr id="42" name="Straight Connector 41"/>
                <p:cNvCxnSpPr/>
                <p:nvPr/>
              </p:nvCxnSpPr>
              <p:spPr>
                <a:xfrm>
                  <a:off x="9188202" y="5715000"/>
                  <a:ext cx="117063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673114" y="5488502"/>
                  <a:ext cx="0" cy="64559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8158134" y="2736874"/>
                <a:ext cx="2118385" cy="1103391"/>
                <a:chOff x="9188202" y="4966648"/>
                <a:chExt cx="2071331" cy="1167452"/>
              </a:xfrm>
            </p:grpSpPr>
            <p:cxnSp>
              <p:nvCxnSpPr>
                <p:cNvPr id="40" name="Straight Connector 39"/>
                <p:cNvCxnSpPr/>
                <p:nvPr/>
              </p:nvCxnSpPr>
              <p:spPr>
                <a:xfrm>
                  <a:off x="9188202" y="5715000"/>
                  <a:ext cx="2071331" cy="3471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673114" y="4966648"/>
                  <a:ext cx="2580" cy="116745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8357317" y="3899315"/>
                <a:ext cx="545416" cy="400110"/>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1</a:t>
                </a:r>
                <a:endParaRPr lang="en-US" sz="2000" baseline="-25000"/>
              </a:p>
            </p:txBody>
          </p:sp>
          <p:sp>
            <p:nvSpPr>
              <p:cNvPr id="31" name="TextBox 30"/>
              <p:cNvSpPr txBox="1"/>
              <p:nvPr/>
            </p:nvSpPr>
            <p:spPr>
              <a:xfrm>
                <a:off x="8757561" y="3899958"/>
                <a:ext cx="545416" cy="400110"/>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2</a:t>
                </a:r>
                <a:endParaRPr lang="en-US" sz="2000" baseline="-25000"/>
              </a:p>
            </p:txBody>
          </p:sp>
          <p:sp>
            <p:nvSpPr>
              <p:cNvPr id="35" name="TextBox 34"/>
              <p:cNvSpPr txBox="1"/>
              <p:nvPr/>
            </p:nvSpPr>
            <p:spPr>
              <a:xfrm>
                <a:off x="9200509" y="3903841"/>
                <a:ext cx="545416" cy="400110"/>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3</a:t>
                </a:r>
                <a:endParaRPr lang="en-US" sz="2000" baseline="-25000"/>
              </a:p>
            </p:txBody>
          </p:sp>
          <p:sp>
            <p:nvSpPr>
              <p:cNvPr id="36" name="TextBox 35"/>
              <p:cNvSpPr txBox="1"/>
              <p:nvPr/>
            </p:nvSpPr>
            <p:spPr>
              <a:xfrm>
                <a:off x="9604955" y="3899958"/>
                <a:ext cx="545416" cy="400110"/>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4</a:t>
                </a:r>
                <a:endParaRPr lang="en-US" sz="2000" baseline="-25000"/>
              </a:p>
            </p:txBody>
          </p:sp>
          <p:sp>
            <p:nvSpPr>
              <p:cNvPr id="37" name="TextBox 36"/>
              <p:cNvSpPr txBox="1"/>
              <p:nvPr/>
            </p:nvSpPr>
            <p:spPr>
              <a:xfrm>
                <a:off x="7647192" y="3236514"/>
                <a:ext cx="545416" cy="367652"/>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0,5</a:t>
                </a:r>
                <a:endParaRPr lang="en-US" sz="2000" baseline="-25000"/>
              </a:p>
            </p:txBody>
          </p:sp>
          <p:sp>
            <p:nvSpPr>
              <p:cNvPr id="38" name="TextBox 37"/>
              <p:cNvSpPr txBox="1"/>
              <p:nvPr/>
            </p:nvSpPr>
            <p:spPr>
              <a:xfrm>
                <a:off x="7647192" y="2881729"/>
                <a:ext cx="545416" cy="367652"/>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1,0</a:t>
                </a:r>
                <a:endParaRPr lang="en-US" sz="2000" baseline="-25000"/>
              </a:p>
            </p:txBody>
          </p:sp>
          <p:sp>
            <p:nvSpPr>
              <p:cNvPr id="39" name="TextBox 38"/>
              <p:cNvSpPr txBox="1"/>
              <p:nvPr/>
            </p:nvSpPr>
            <p:spPr>
              <a:xfrm>
                <a:off x="7630300" y="2526504"/>
                <a:ext cx="545416" cy="367652"/>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1,5</a:t>
                </a:r>
                <a:endParaRPr lang="en-US" sz="2000" baseline="-25000"/>
              </a:p>
            </p:txBody>
          </p:sp>
        </p:grpSp>
        <p:sp>
          <p:nvSpPr>
            <p:cNvPr id="15" name="TextBox 14"/>
            <p:cNvSpPr txBox="1"/>
            <p:nvPr/>
          </p:nvSpPr>
          <p:spPr>
            <a:xfrm>
              <a:off x="9988623" y="3888661"/>
              <a:ext cx="545416" cy="400110"/>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5</a:t>
              </a:r>
              <a:endParaRPr lang="en-US" sz="2000" baseline="-25000"/>
            </a:p>
          </p:txBody>
        </p:sp>
        <p:cxnSp>
          <p:nvCxnSpPr>
            <p:cNvPr id="16" name="Straight Connector 15"/>
            <p:cNvCxnSpPr/>
            <p:nvPr/>
          </p:nvCxnSpPr>
          <p:spPr>
            <a:xfrm>
              <a:off x="10276521" y="2781061"/>
              <a:ext cx="0" cy="11182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26579" y="3936133"/>
              <a:ext cx="545416" cy="400110"/>
            </a:xfrm>
            <a:prstGeom prst="rect">
              <a:avLst/>
            </a:prstGeom>
            <a:noFill/>
          </p:spPr>
          <p:txBody>
            <a:bodyPr wrap="square">
              <a:spAutoFit/>
            </a:bodyPr>
            <a:lstStyle/>
            <a:p>
              <a:pPr algn="ctr"/>
              <a:r>
                <a:rPr lang="en-US" sz="2000">
                  <a:latin typeface="Arial" panose="020B0604020202020204" pitchFamily="34" charset="0"/>
                  <a:ea typeface="Times New Roman" panose="02020603050405020304" pitchFamily="18" charset="0"/>
                  <a:cs typeface="Times New Roman" panose="02020603050405020304" pitchFamily="18" charset="0"/>
                </a:rPr>
                <a:t>0</a:t>
              </a:r>
              <a:endParaRPr lang="en-US" sz="2000" baseline="-2500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11078497" cy="542538"/>
            <a:chOff x="74035" y="2231322"/>
            <a:chExt cx="11009855" cy="757342"/>
          </a:xfrm>
        </p:grpSpPr>
        <p:grpSp>
          <p:nvGrpSpPr>
            <p:cNvPr id="5" name="Group 70"/>
            <p:cNvGrpSpPr/>
            <p:nvPr/>
          </p:nvGrpSpPr>
          <p:grpSpPr bwMode="auto">
            <a:xfrm>
              <a:off x="286106" y="2280389"/>
              <a:ext cx="8223039" cy="708275"/>
              <a:chOff x="564746" y="3403331"/>
              <a:chExt cx="4234481"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4234481"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5" y="2231322"/>
              <a:ext cx="9874685"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Thí nghiệm minh họa định luật 2 Newton</a:t>
              </a:r>
              <a:endParaRPr lang="en-US" sz="2800" dirty="0">
                <a:cs typeface="Arial" panose="020B0604020202020204" pitchFamily="34" charset="0"/>
              </a:endParaRPr>
            </a:p>
          </p:txBody>
        </p:sp>
      </p:grpSp>
      <p:sp>
        <p:nvSpPr>
          <p:cNvPr id="27" name="TextBox 26"/>
          <p:cNvSpPr txBox="1"/>
          <p:nvPr/>
        </p:nvSpPr>
        <p:spPr>
          <a:xfrm>
            <a:off x="838200" y="5486400"/>
            <a:ext cx="3231567" cy="1107996"/>
          </a:xfrm>
          <a:prstGeom prst="rect">
            <a:avLst/>
          </a:prstGeom>
          <a:noFill/>
        </p:spPr>
        <p:txBody>
          <a:bodyPr wrap="square">
            <a:spAutoFit/>
          </a:bodyPr>
          <a:lstStyle/>
          <a:p>
            <a:pPr marL="342900" indent="-342900">
              <a:buAutoNum type="arabicParenBoth"/>
            </a:pPr>
            <a:r>
              <a:rPr lang="en-US" sz="2200" dirty="0" err="1">
                <a:solidFill>
                  <a:srgbClr val="000000"/>
                </a:solidFill>
                <a:effectLst/>
                <a:latin typeface="Arial" panose="020B0604020202020204" pitchFamily="34" charset="0"/>
                <a:ea typeface="Times New Roman" panose="02020603050405020304" pitchFamily="18" charset="0"/>
              </a:rPr>
              <a:t>Tấm</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chắn</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sáng</a:t>
            </a:r>
            <a:r>
              <a:rPr lang="en-US" sz="2200" dirty="0">
                <a:solidFill>
                  <a:srgbClr val="000000"/>
                </a:solidFill>
                <a:effectLst/>
                <a:latin typeface="Arial" panose="020B0604020202020204" pitchFamily="34" charset="0"/>
                <a:ea typeface="Times New Roman" panose="02020603050405020304" pitchFamily="18" charset="0"/>
              </a:rPr>
              <a:t> </a:t>
            </a:r>
            <a:endParaRPr lang="en-US" sz="2200" dirty="0">
              <a:solidFill>
                <a:srgbClr val="000000"/>
              </a:solidFill>
              <a:effectLst/>
              <a:latin typeface="Arial" panose="020B0604020202020204" pitchFamily="34" charset="0"/>
              <a:ea typeface="Times New Roman" panose="02020603050405020304" pitchFamily="18" charset="0"/>
            </a:endParaRPr>
          </a:p>
          <a:p>
            <a:pPr marL="342900" indent="-342900">
              <a:buAutoNum type="arabicParenBoth"/>
            </a:pP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Máng</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trượt</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đệm</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khí</a:t>
            </a:r>
            <a:endParaRPr lang="en-US" sz="2200" dirty="0">
              <a:solidFill>
                <a:srgbClr val="000000"/>
              </a:solidFill>
              <a:effectLst/>
              <a:latin typeface="Arial" panose="020B0604020202020204" pitchFamily="34" charset="0"/>
              <a:ea typeface="Times New Roman" panose="02020603050405020304" pitchFamily="18" charset="0"/>
            </a:endParaRPr>
          </a:p>
          <a:p>
            <a:r>
              <a:rPr lang="en-US" sz="2200" dirty="0">
                <a:solidFill>
                  <a:srgbClr val="000000"/>
                </a:solidFill>
                <a:effectLst/>
                <a:latin typeface="Arial" panose="020B0604020202020204" pitchFamily="34" charset="0"/>
                <a:ea typeface="Times New Roman" panose="02020603050405020304" pitchFamily="18" charset="0"/>
              </a:rPr>
              <a:t>(3) </a:t>
            </a:r>
            <a:r>
              <a:rPr lang="en-US" sz="2200" dirty="0" err="1">
                <a:solidFill>
                  <a:srgbClr val="000000"/>
                </a:solidFill>
                <a:effectLst/>
                <a:latin typeface="Arial" panose="020B0604020202020204" pitchFamily="34" charset="0"/>
                <a:ea typeface="Times New Roman" panose="02020603050405020304" pitchFamily="18" charset="0"/>
              </a:rPr>
              <a:t>Cổng</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quang</a:t>
            </a:r>
            <a:r>
              <a:rPr lang="en-US" sz="2200" dirty="0">
                <a:solidFill>
                  <a:srgbClr val="000000"/>
                </a:solidFill>
                <a:effectLst/>
                <a:latin typeface="Arial" panose="020B0604020202020204" pitchFamily="34" charset="0"/>
                <a:ea typeface="Times New Roman" panose="02020603050405020304" pitchFamily="18" charset="0"/>
              </a:rPr>
              <a:t> </a:t>
            </a:r>
            <a:r>
              <a:rPr lang="en-US" sz="2200" dirty="0" err="1">
                <a:solidFill>
                  <a:srgbClr val="000000"/>
                </a:solidFill>
                <a:effectLst/>
                <a:latin typeface="Arial" panose="020B0604020202020204" pitchFamily="34" charset="0"/>
                <a:ea typeface="Times New Roman" panose="02020603050405020304" pitchFamily="18" charset="0"/>
              </a:rPr>
              <a:t>điện</a:t>
            </a:r>
            <a:endParaRPr lang="en-US" sz="2200" dirty="0">
              <a:solidFill>
                <a:srgbClr val="000000"/>
              </a:solidFill>
              <a:effectLst/>
              <a:latin typeface="Arial" panose="020B0604020202020204" pitchFamily="34" charset="0"/>
              <a:ea typeface="Times New Roman" panose="02020603050405020304" pitchFamily="18" charset="0"/>
            </a:endParaRPr>
          </a:p>
        </p:txBody>
      </p:sp>
      <p:pic>
        <p:nvPicPr>
          <p:cNvPr id="29" name="Picture 4" descr="empty-blue-rectangle"/>
          <p:cNvPicPr>
            <a:picLocks noChangeAspect="1" noChangeArrowheads="1"/>
          </p:cNvPicPr>
          <p:nvPr/>
        </p:nvPicPr>
        <p:blipFill>
          <a:blip r:embed="rId3"/>
          <a:srcRect/>
          <a:stretch>
            <a:fillRect/>
          </a:stretch>
        </p:blipFill>
        <p:spPr bwMode="auto">
          <a:xfrm>
            <a:off x="250748" y="1154017"/>
            <a:ext cx="11560252" cy="1817783"/>
          </a:xfrm>
          <a:prstGeom prst="rect">
            <a:avLst/>
          </a:prstGeom>
          <a:noFill/>
          <a:ln w="9525">
            <a:noFill/>
            <a:miter lim="800000"/>
            <a:headEnd/>
            <a:tailEnd/>
          </a:ln>
        </p:spPr>
      </p:pic>
      <p:sp>
        <p:nvSpPr>
          <p:cNvPr id="30" name="TextBox 29"/>
          <p:cNvSpPr txBox="1"/>
          <p:nvPr/>
        </p:nvSpPr>
        <p:spPr>
          <a:xfrm>
            <a:off x="363045" y="676155"/>
            <a:ext cx="1922955"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1. Dụng cụ:</a:t>
            </a:r>
            <a:endParaRPr lang="en-US" sz="250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1" name="Text Box 29"/>
          <p:cNvSpPr txBox="1">
            <a:spLocks noChangeArrowheads="1"/>
          </p:cNvSpPr>
          <p:nvPr/>
        </p:nvSpPr>
        <p:spPr bwMode="auto">
          <a:xfrm>
            <a:off x="1112749" y="1201432"/>
            <a:ext cx="10151088" cy="1709058"/>
          </a:xfrm>
          <a:prstGeom prst="rect">
            <a:avLst/>
          </a:prstGeom>
          <a:noFill/>
          <a:ln>
            <a:noFill/>
          </a:ln>
          <a:effectLst/>
        </p:spPr>
        <p:txBody>
          <a:bodyPr wrap="square">
            <a:spAutoFit/>
          </a:bodyPr>
          <a:lstStyle/>
          <a:p>
            <a:pPr marL="285750" marR="0" indent="-28575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Xe trượt có M = 200 g được buộc vào một sợi dây vắt qua rãnh của ròng rọc (dây không dãn và khối lượng không đáng kể).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 quả nặng giống nhau, có cùng khối lượng m = 50 g.</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 máng trượt đệm khí (nhằm giảm ma sát).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2" name="TextBox 31"/>
          <p:cNvSpPr txBox="1"/>
          <p:nvPr/>
        </p:nvSpPr>
        <p:spPr>
          <a:xfrm>
            <a:off x="7587993" y="5486400"/>
            <a:ext cx="4198142" cy="1107996"/>
          </a:xfrm>
          <a:prstGeom prst="rect">
            <a:avLst/>
          </a:prstGeom>
          <a:noFill/>
        </p:spPr>
        <p:txBody>
          <a:bodyPr wrap="square">
            <a:spAutoFit/>
          </a:bodyPr>
          <a:lstStyle/>
          <a:p>
            <a:r>
              <a:rPr lang="en-US" sz="2200">
                <a:solidFill>
                  <a:srgbClr val="000000"/>
                </a:solidFill>
                <a:effectLst/>
                <a:latin typeface="Arial" panose="020B0604020202020204" pitchFamily="34" charset="0"/>
                <a:ea typeface="Times New Roman" panose="02020603050405020304" pitchFamily="18" charset="0"/>
              </a:rPr>
              <a:t>(7) Đồng hồ đo thời gian hiện số</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(8) Cân điện tử</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(9) Bơm khí.</a:t>
            </a:r>
            <a:endParaRPr lang="en-US" sz="2200"/>
          </a:p>
        </p:txBody>
      </p:sp>
      <p:sp>
        <p:nvSpPr>
          <p:cNvPr id="33" name="TextBox 32"/>
          <p:cNvSpPr txBox="1"/>
          <p:nvPr/>
        </p:nvSpPr>
        <p:spPr>
          <a:xfrm>
            <a:off x="4305809" y="5486400"/>
            <a:ext cx="3231567" cy="1107996"/>
          </a:xfrm>
          <a:prstGeom prst="rect">
            <a:avLst/>
          </a:prstGeom>
          <a:noFill/>
        </p:spPr>
        <p:txBody>
          <a:bodyPr wrap="square">
            <a:spAutoFit/>
          </a:bodyPr>
          <a:lstStyle/>
          <a:p>
            <a:r>
              <a:rPr lang="en-US" sz="2200">
                <a:solidFill>
                  <a:srgbClr val="000000"/>
                </a:solidFill>
                <a:effectLst/>
                <a:latin typeface="Arial" panose="020B0604020202020204" pitchFamily="34" charset="0"/>
                <a:ea typeface="Times New Roman" panose="02020603050405020304" pitchFamily="18" charset="0"/>
              </a:rPr>
              <a:t>(4) Cổng </a:t>
            </a:r>
            <a:r>
              <a:rPr lang="en-US" sz="2200">
                <a:solidFill>
                  <a:srgbClr val="000000"/>
                </a:solidFill>
                <a:latin typeface="Arial" panose="020B0604020202020204" pitchFamily="34" charset="0"/>
                <a:ea typeface="Times New Roman" panose="02020603050405020304" pitchFamily="18" charset="0"/>
              </a:rPr>
              <a:t>quang điện 2</a:t>
            </a:r>
            <a:endParaRPr lang="en-US" sz="2200">
              <a:solidFill>
                <a:srgbClr val="000000"/>
              </a:solidFill>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(5) Ròng rọc</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(6) Các quả năng</a:t>
            </a:r>
            <a:endParaRPr lang="en-US" sz="2200">
              <a:solidFill>
                <a:srgbClr val="000000"/>
              </a:solidFill>
              <a:effectLst/>
              <a:latin typeface="Arial" panose="020B0604020202020204" pitchFamily="34" charset="0"/>
              <a:ea typeface="Times New Roman" panose="02020603050405020304" pitchFamily="18" charset="0"/>
            </a:endParaRPr>
          </a:p>
        </p:txBody>
      </p:sp>
      <p:pic>
        <p:nvPicPr>
          <p:cNvPr id="3" name="Picture 2" descr="A picture containing text, newspap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957" t="38409" r="864" b="28569"/>
          <a:stretch>
            <a:fillRect/>
          </a:stretch>
        </p:blipFill>
        <p:spPr>
          <a:xfrm>
            <a:off x="2069705" y="3190072"/>
            <a:ext cx="8237175" cy="20993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4847</Words>
  <Application>WPS Presentation</Application>
  <PresentationFormat>Custom</PresentationFormat>
  <Paragraphs>280</Paragraphs>
  <Slides>16</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16</vt:i4>
      </vt:variant>
    </vt:vector>
  </HeadingPairs>
  <TitlesOfParts>
    <vt:vector size="33" baseType="lpstr">
      <vt:lpstr>Arial</vt:lpstr>
      <vt:lpstr>SimSun</vt:lpstr>
      <vt:lpstr>Wingdings</vt:lpstr>
      <vt:lpstr>Times New Roman</vt:lpstr>
      <vt:lpstr>VNI-Times</vt:lpstr>
      <vt:lpstr>MS PGothic</vt:lpstr>
      <vt:lpstr>游明朝</vt:lpstr>
      <vt:lpstr>Yu Gothic UI Semilight</vt:lpstr>
      <vt:lpstr>Cambria Math</vt:lpstr>
      <vt:lpstr>Cambria Math</vt:lpstr>
      <vt:lpstr>Symbol</vt:lpstr>
      <vt:lpstr>Calibri</vt:lpstr>
      <vt:lpstr>Segoe Print</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252</cp:revision>
  <dcterms:created xsi:type="dcterms:W3CDTF">2007-10-27T08:09:00Z</dcterms:created>
  <dcterms:modified xsi:type="dcterms:W3CDTF">2025-09-06T23:00:59Z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62283BDA684C4C43B223A95856963267_12</vt:lpwstr>
  </property>
  <property fmtid="{D5CDD505-2E9C-101B-9397-08002B2CF9AE}" pid="3" name="KSOProductBuildVer">
    <vt:lpwstr>1033-12.2.0.22549</vt:lpwstr>
  </property>
</Properties>
</file>